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69" r:id="rId3"/>
    <p:sldId id="257" r:id="rId4"/>
    <p:sldId id="258" r:id="rId5"/>
    <p:sldId id="263" r:id="rId6"/>
    <p:sldId id="259" r:id="rId7"/>
    <p:sldId id="264" r:id="rId8"/>
    <p:sldId id="265" r:id="rId9"/>
    <p:sldId id="266" r:id="rId10"/>
    <p:sldId id="261" r:id="rId11"/>
    <p:sldId id="262" r:id="rId1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gelmayr, Stefanie (KM)" initials="DS(" lastIdx="3" clrIdx="0">
    <p:extLst>
      <p:ext uri="{19B8F6BF-5375-455C-9EA6-DF929625EA0E}">
        <p15:presenceInfo xmlns:p15="http://schemas.microsoft.com/office/powerpoint/2012/main" userId="S-1-5-21-4284651746-837726777-2514676209-252933" providerId="AD"/>
      </p:ext>
    </p:extLst>
  </p:cmAuthor>
  <p:cmAuthor id="2" name="Gräber, Anne-Katrin (ZSL)" initials="GA(" lastIdx="1" clrIdx="1">
    <p:extLst>
      <p:ext uri="{19B8F6BF-5375-455C-9EA6-DF929625EA0E}">
        <p15:presenceInfo xmlns:p15="http://schemas.microsoft.com/office/powerpoint/2012/main" userId="S-1-5-21-4284651746-837726777-2514676209-3391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FAF2"/>
    <a:srgbClr val="F2ECCA"/>
    <a:srgbClr val="F8F3E6"/>
    <a:srgbClr val="ECE49D"/>
    <a:srgbClr val="EFEBB5"/>
    <a:srgbClr val="F4EFD3"/>
    <a:srgbClr val="F1F0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25"/>
    <p:restoredTop sz="94684"/>
  </p:normalViewPr>
  <p:slideViewPr>
    <p:cSldViewPr snapToGrid="0">
      <p:cViewPr varScale="1">
        <p:scale>
          <a:sx n="70" d="100"/>
          <a:sy n="70" d="100"/>
        </p:scale>
        <p:origin x="79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9ABD4E-1783-4384-A631-1B35B1705CA1}" type="datetimeFigureOut">
              <a:rPr lang="de-DE" smtClean="0"/>
              <a:t>01.08.2025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5D959-D33D-41AC-A212-D8E190742B5D}" type="slidenum">
              <a:rPr lang="de-DE" smtClean="0"/>
              <a:t>‹Nr.›</a:t>
            </a:fld>
            <a:endParaRPr lang="de-DE"/>
          </a:p>
        </p:txBody>
      </p:sp>
    </p:spTree>
    <p:extLst>
      <p:ext uri="{BB962C8B-B14F-4D97-AF65-F5344CB8AC3E}">
        <p14:creationId xmlns:p14="http://schemas.microsoft.com/office/powerpoint/2010/main" val="30312636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05E6ED-4FC4-5980-5899-381EC8098983}"/>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4302D951-47A1-8F80-5589-95F17BBB6A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301C91F8-49D0-0F2F-D160-2772027CD7BD}"/>
              </a:ext>
            </a:extLst>
          </p:cNvPr>
          <p:cNvSpPr>
            <a:spLocks noGrp="1"/>
          </p:cNvSpPr>
          <p:nvPr>
            <p:ph type="dt" sz="half" idx="10"/>
          </p:nvPr>
        </p:nvSpPr>
        <p:spPr/>
        <p:txBody>
          <a:bodyPr/>
          <a:lstStyle/>
          <a:p>
            <a:fld id="{A0072D51-3C6D-384B-9B6C-8D0E0E38B136}" type="datetimeFigureOut">
              <a:rPr lang="de-DE" smtClean="0"/>
              <a:t>01.08.2025</a:t>
            </a:fld>
            <a:endParaRPr lang="de-DE"/>
          </a:p>
        </p:txBody>
      </p:sp>
      <p:sp>
        <p:nvSpPr>
          <p:cNvPr id="5" name="Fußzeilenplatzhalter 4">
            <a:extLst>
              <a:ext uri="{FF2B5EF4-FFF2-40B4-BE49-F238E27FC236}">
                <a16:creationId xmlns:a16="http://schemas.microsoft.com/office/drawing/2014/main" id="{2E6B1853-9110-5C5C-7ABD-5940B3AA3C7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8489027D-60A5-A5C2-1296-3A383C03DE5D}"/>
              </a:ext>
            </a:extLst>
          </p:cNvPr>
          <p:cNvSpPr>
            <a:spLocks noGrp="1"/>
          </p:cNvSpPr>
          <p:nvPr>
            <p:ph type="sldNum" sz="quarter" idx="12"/>
          </p:nvPr>
        </p:nvSpPr>
        <p:spPr/>
        <p:txBody>
          <a:bodyPr/>
          <a:lstStyle/>
          <a:p>
            <a:fld id="{B4E102FA-82E5-6B48-B93B-14A7280B73A7}" type="slidenum">
              <a:rPr lang="de-DE" smtClean="0"/>
              <a:t>‹Nr.›</a:t>
            </a:fld>
            <a:endParaRPr lang="de-DE"/>
          </a:p>
        </p:txBody>
      </p:sp>
    </p:spTree>
    <p:extLst>
      <p:ext uri="{BB962C8B-B14F-4D97-AF65-F5344CB8AC3E}">
        <p14:creationId xmlns:p14="http://schemas.microsoft.com/office/powerpoint/2010/main" val="216170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B2B7ED-1415-EC5E-61E5-AD520A3D0321}"/>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A897AD9D-D931-CD08-FA40-0FF04C45E8A4}"/>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DD7ED4F-D458-940F-2892-598253B7F192}"/>
              </a:ext>
            </a:extLst>
          </p:cNvPr>
          <p:cNvSpPr>
            <a:spLocks noGrp="1"/>
          </p:cNvSpPr>
          <p:nvPr>
            <p:ph type="dt" sz="half" idx="10"/>
          </p:nvPr>
        </p:nvSpPr>
        <p:spPr/>
        <p:txBody>
          <a:bodyPr/>
          <a:lstStyle/>
          <a:p>
            <a:fld id="{A0072D51-3C6D-384B-9B6C-8D0E0E38B136}" type="datetimeFigureOut">
              <a:rPr lang="de-DE" smtClean="0"/>
              <a:t>01.08.2025</a:t>
            </a:fld>
            <a:endParaRPr lang="de-DE"/>
          </a:p>
        </p:txBody>
      </p:sp>
      <p:sp>
        <p:nvSpPr>
          <p:cNvPr id="5" name="Fußzeilenplatzhalter 4">
            <a:extLst>
              <a:ext uri="{FF2B5EF4-FFF2-40B4-BE49-F238E27FC236}">
                <a16:creationId xmlns:a16="http://schemas.microsoft.com/office/drawing/2014/main" id="{36500185-E250-7BBE-2EB6-5A3836969EE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34A487B-06D7-4C90-4FF7-5B9081BA6975}"/>
              </a:ext>
            </a:extLst>
          </p:cNvPr>
          <p:cNvSpPr>
            <a:spLocks noGrp="1"/>
          </p:cNvSpPr>
          <p:nvPr>
            <p:ph type="sldNum" sz="quarter" idx="12"/>
          </p:nvPr>
        </p:nvSpPr>
        <p:spPr/>
        <p:txBody>
          <a:bodyPr/>
          <a:lstStyle/>
          <a:p>
            <a:fld id="{B4E102FA-82E5-6B48-B93B-14A7280B73A7}" type="slidenum">
              <a:rPr lang="de-DE" smtClean="0"/>
              <a:t>‹Nr.›</a:t>
            </a:fld>
            <a:endParaRPr lang="de-DE"/>
          </a:p>
        </p:txBody>
      </p:sp>
    </p:spTree>
    <p:extLst>
      <p:ext uri="{BB962C8B-B14F-4D97-AF65-F5344CB8AC3E}">
        <p14:creationId xmlns:p14="http://schemas.microsoft.com/office/powerpoint/2010/main" val="3089026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A69E055E-25C4-464E-B219-839382C5CD6F}"/>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78CA0DFF-766C-2693-410B-83AFC3072487}"/>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F24B538-4516-4679-C6A6-E167B2C8A46C}"/>
              </a:ext>
            </a:extLst>
          </p:cNvPr>
          <p:cNvSpPr>
            <a:spLocks noGrp="1"/>
          </p:cNvSpPr>
          <p:nvPr>
            <p:ph type="dt" sz="half" idx="10"/>
          </p:nvPr>
        </p:nvSpPr>
        <p:spPr/>
        <p:txBody>
          <a:bodyPr/>
          <a:lstStyle/>
          <a:p>
            <a:fld id="{A0072D51-3C6D-384B-9B6C-8D0E0E38B136}" type="datetimeFigureOut">
              <a:rPr lang="de-DE" smtClean="0"/>
              <a:t>01.08.2025</a:t>
            </a:fld>
            <a:endParaRPr lang="de-DE"/>
          </a:p>
        </p:txBody>
      </p:sp>
      <p:sp>
        <p:nvSpPr>
          <p:cNvPr id="5" name="Fußzeilenplatzhalter 4">
            <a:extLst>
              <a:ext uri="{FF2B5EF4-FFF2-40B4-BE49-F238E27FC236}">
                <a16:creationId xmlns:a16="http://schemas.microsoft.com/office/drawing/2014/main" id="{DC272E65-26EC-4B7B-2994-31024280ACB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FAD0C55-DD99-B15C-56F9-541F3D2C2F16}"/>
              </a:ext>
            </a:extLst>
          </p:cNvPr>
          <p:cNvSpPr>
            <a:spLocks noGrp="1"/>
          </p:cNvSpPr>
          <p:nvPr>
            <p:ph type="sldNum" sz="quarter" idx="12"/>
          </p:nvPr>
        </p:nvSpPr>
        <p:spPr/>
        <p:txBody>
          <a:bodyPr/>
          <a:lstStyle/>
          <a:p>
            <a:fld id="{B4E102FA-82E5-6B48-B93B-14A7280B73A7}" type="slidenum">
              <a:rPr lang="de-DE" smtClean="0"/>
              <a:t>‹Nr.›</a:t>
            </a:fld>
            <a:endParaRPr lang="de-DE"/>
          </a:p>
        </p:txBody>
      </p:sp>
    </p:spTree>
    <p:extLst>
      <p:ext uri="{BB962C8B-B14F-4D97-AF65-F5344CB8AC3E}">
        <p14:creationId xmlns:p14="http://schemas.microsoft.com/office/powerpoint/2010/main" val="3161828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ADF2BD-E924-2253-326E-C3AB6A1077E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F5EF7387-0563-BDD5-2196-AEF23B0C471E}"/>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F1F4602-C549-2B61-D72F-4B3FB98CBAF6}"/>
              </a:ext>
            </a:extLst>
          </p:cNvPr>
          <p:cNvSpPr>
            <a:spLocks noGrp="1"/>
          </p:cNvSpPr>
          <p:nvPr>
            <p:ph type="dt" sz="half" idx="10"/>
          </p:nvPr>
        </p:nvSpPr>
        <p:spPr/>
        <p:txBody>
          <a:bodyPr/>
          <a:lstStyle/>
          <a:p>
            <a:fld id="{A0072D51-3C6D-384B-9B6C-8D0E0E38B136}" type="datetimeFigureOut">
              <a:rPr lang="de-DE" smtClean="0"/>
              <a:t>01.08.2025</a:t>
            </a:fld>
            <a:endParaRPr lang="de-DE"/>
          </a:p>
        </p:txBody>
      </p:sp>
      <p:sp>
        <p:nvSpPr>
          <p:cNvPr id="5" name="Fußzeilenplatzhalter 4">
            <a:extLst>
              <a:ext uri="{FF2B5EF4-FFF2-40B4-BE49-F238E27FC236}">
                <a16:creationId xmlns:a16="http://schemas.microsoft.com/office/drawing/2014/main" id="{9AFC7F11-5BE7-ED26-8407-0109A13E973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E3AA6B3-6248-AD48-EA15-AA4A141B5F55}"/>
              </a:ext>
            </a:extLst>
          </p:cNvPr>
          <p:cNvSpPr>
            <a:spLocks noGrp="1"/>
          </p:cNvSpPr>
          <p:nvPr>
            <p:ph type="sldNum" sz="quarter" idx="12"/>
          </p:nvPr>
        </p:nvSpPr>
        <p:spPr/>
        <p:txBody>
          <a:bodyPr/>
          <a:lstStyle/>
          <a:p>
            <a:fld id="{B4E102FA-82E5-6B48-B93B-14A7280B73A7}" type="slidenum">
              <a:rPr lang="de-DE" smtClean="0"/>
              <a:t>‹Nr.›</a:t>
            </a:fld>
            <a:endParaRPr lang="de-DE"/>
          </a:p>
        </p:txBody>
      </p:sp>
    </p:spTree>
    <p:extLst>
      <p:ext uri="{BB962C8B-B14F-4D97-AF65-F5344CB8AC3E}">
        <p14:creationId xmlns:p14="http://schemas.microsoft.com/office/powerpoint/2010/main" val="2434969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F1EBEB-8FEF-5127-3190-0F7A059DBAAA}"/>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52DE9736-18F3-799E-2EEC-B89AB467B0D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1E75B927-EC73-DAD1-6238-C85E662C8CB1}"/>
              </a:ext>
            </a:extLst>
          </p:cNvPr>
          <p:cNvSpPr>
            <a:spLocks noGrp="1"/>
          </p:cNvSpPr>
          <p:nvPr>
            <p:ph type="dt" sz="half" idx="10"/>
          </p:nvPr>
        </p:nvSpPr>
        <p:spPr/>
        <p:txBody>
          <a:bodyPr/>
          <a:lstStyle/>
          <a:p>
            <a:fld id="{A0072D51-3C6D-384B-9B6C-8D0E0E38B136}" type="datetimeFigureOut">
              <a:rPr lang="de-DE" smtClean="0"/>
              <a:t>01.08.2025</a:t>
            </a:fld>
            <a:endParaRPr lang="de-DE"/>
          </a:p>
        </p:txBody>
      </p:sp>
      <p:sp>
        <p:nvSpPr>
          <p:cNvPr id="5" name="Fußzeilenplatzhalter 4">
            <a:extLst>
              <a:ext uri="{FF2B5EF4-FFF2-40B4-BE49-F238E27FC236}">
                <a16:creationId xmlns:a16="http://schemas.microsoft.com/office/drawing/2014/main" id="{841ED596-5023-B138-50F7-A9E6EF4894A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75CB47B-E113-3D4C-C33A-CEAF45EF8266}"/>
              </a:ext>
            </a:extLst>
          </p:cNvPr>
          <p:cNvSpPr>
            <a:spLocks noGrp="1"/>
          </p:cNvSpPr>
          <p:nvPr>
            <p:ph type="sldNum" sz="quarter" idx="12"/>
          </p:nvPr>
        </p:nvSpPr>
        <p:spPr/>
        <p:txBody>
          <a:bodyPr/>
          <a:lstStyle/>
          <a:p>
            <a:fld id="{B4E102FA-82E5-6B48-B93B-14A7280B73A7}" type="slidenum">
              <a:rPr lang="de-DE" smtClean="0"/>
              <a:t>‹Nr.›</a:t>
            </a:fld>
            <a:endParaRPr lang="de-DE"/>
          </a:p>
        </p:txBody>
      </p:sp>
    </p:spTree>
    <p:extLst>
      <p:ext uri="{BB962C8B-B14F-4D97-AF65-F5344CB8AC3E}">
        <p14:creationId xmlns:p14="http://schemas.microsoft.com/office/powerpoint/2010/main" val="1544349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5DB6C2-E692-0E58-053B-FEF883D1F09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478B4DA6-C524-3080-174C-3358C7CC21D7}"/>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2A3E72C2-535E-AFB5-4453-1BAE833D2CFA}"/>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C4174D68-3782-C36B-D7E3-D0560D3DD5A6}"/>
              </a:ext>
            </a:extLst>
          </p:cNvPr>
          <p:cNvSpPr>
            <a:spLocks noGrp="1"/>
          </p:cNvSpPr>
          <p:nvPr>
            <p:ph type="dt" sz="half" idx="10"/>
          </p:nvPr>
        </p:nvSpPr>
        <p:spPr/>
        <p:txBody>
          <a:bodyPr/>
          <a:lstStyle/>
          <a:p>
            <a:fld id="{A0072D51-3C6D-384B-9B6C-8D0E0E38B136}" type="datetimeFigureOut">
              <a:rPr lang="de-DE" smtClean="0"/>
              <a:t>01.08.2025</a:t>
            </a:fld>
            <a:endParaRPr lang="de-DE"/>
          </a:p>
        </p:txBody>
      </p:sp>
      <p:sp>
        <p:nvSpPr>
          <p:cNvPr id="6" name="Fußzeilenplatzhalter 5">
            <a:extLst>
              <a:ext uri="{FF2B5EF4-FFF2-40B4-BE49-F238E27FC236}">
                <a16:creationId xmlns:a16="http://schemas.microsoft.com/office/drawing/2014/main" id="{D65B98B1-EEE9-8A3C-6C97-B77BB4A1E79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C40ABB7-095F-0566-2524-D346187EE009}"/>
              </a:ext>
            </a:extLst>
          </p:cNvPr>
          <p:cNvSpPr>
            <a:spLocks noGrp="1"/>
          </p:cNvSpPr>
          <p:nvPr>
            <p:ph type="sldNum" sz="quarter" idx="12"/>
          </p:nvPr>
        </p:nvSpPr>
        <p:spPr/>
        <p:txBody>
          <a:bodyPr/>
          <a:lstStyle/>
          <a:p>
            <a:fld id="{B4E102FA-82E5-6B48-B93B-14A7280B73A7}" type="slidenum">
              <a:rPr lang="de-DE" smtClean="0"/>
              <a:t>‹Nr.›</a:t>
            </a:fld>
            <a:endParaRPr lang="de-DE"/>
          </a:p>
        </p:txBody>
      </p:sp>
    </p:spTree>
    <p:extLst>
      <p:ext uri="{BB962C8B-B14F-4D97-AF65-F5344CB8AC3E}">
        <p14:creationId xmlns:p14="http://schemas.microsoft.com/office/powerpoint/2010/main" val="747101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DC57CB-D8BE-7F00-4A8C-7B0DDD6994A0}"/>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0A5ABC4-B874-89B1-22B3-E489269ED2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2579C2D4-4602-766F-7225-BD6AFB34C648}"/>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320BEAB8-7C76-08CB-643D-6174AE0D00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7E464DD1-A4C7-4BDE-38C0-5123E79BEAE7}"/>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060C472D-60A8-F2B5-C29F-044D9040831D}"/>
              </a:ext>
            </a:extLst>
          </p:cNvPr>
          <p:cNvSpPr>
            <a:spLocks noGrp="1"/>
          </p:cNvSpPr>
          <p:nvPr>
            <p:ph type="dt" sz="half" idx="10"/>
          </p:nvPr>
        </p:nvSpPr>
        <p:spPr/>
        <p:txBody>
          <a:bodyPr/>
          <a:lstStyle/>
          <a:p>
            <a:fld id="{A0072D51-3C6D-384B-9B6C-8D0E0E38B136}" type="datetimeFigureOut">
              <a:rPr lang="de-DE" smtClean="0"/>
              <a:t>01.08.2025</a:t>
            </a:fld>
            <a:endParaRPr lang="de-DE"/>
          </a:p>
        </p:txBody>
      </p:sp>
      <p:sp>
        <p:nvSpPr>
          <p:cNvPr id="8" name="Fußzeilenplatzhalter 7">
            <a:extLst>
              <a:ext uri="{FF2B5EF4-FFF2-40B4-BE49-F238E27FC236}">
                <a16:creationId xmlns:a16="http://schemas.microsoft.com/office/drawing/2014/main" id="{E38910AF-0FC0-266E-CE15-96CA29652996}"/>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09656CE9-021A-7EA5-243E-2CDF3F644350}"/>
              </a:ext>
            </a:extLst>
          </p:cNvPr>
          <p:cNvSpPr>
            <a:spLocks noGrp="1"/>
          </p:cNvSpPr>
          <p:nvPr>
            <p:ph type="sldNum" sz="quarter" idx="12"/>
          </p:nvPr>
        </p:nvSpPr>
        <p:spPr/>
        <p:txBody>
          <a:bodyPr/>
          <a:lstStyle/>
          <a:p>
            <a:fld id="{B4E102FA-82E5-6B48-B93B-14A7280B73A7}" type="slidenum">
              <a:rPr lang="de-DE" smtClean="0"/>
              <a:t>‹Nr.›</a:t>
            </a:fld>
            <a:endParaRPr lang="de-DE"/>
          </a:p>
        </p:txBody>
      </p:sp>
    </p:spTree>
    <p:extLst>
      <p:ext uri="{BB962C8B-B14F-4D97-AF65-F5344CB8AC3E}">
        <p14:creationId xmlns:p14="http://schemas.microsoft.com/office/powerpoint/2010/main" val="2100483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9AE990-5252-A187-2752-03ADEBDC66B0}"/>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78B29802-1E01-E8FB-E6A1-4F9D3215EE4B}"/>
              </a:ext>
            </a:extLst>
          </p:cNvPr>
          <p:cNvSpPr>
            <a:spLocks noGrp="1"/>
          </p:cNvSpPr>
          <p:nvPr>
            <p:ph type="dt" sz="half" idx="10"/>
          </p:nvPr>
        </p:nvSpPr>
        <p:spPr/>
        <p:txBody>
          <a:bodyPr/>
          <a:lstStyle/>
          <a:p>
            <a:fld id="{A0072D51-3C6D-384B-9B6C-8D0E0E38B136}" type="datetimeFigureOut">
              <a:rPr lang="de-DE" smtClean="0"/>
              <a:t>01.08.2025</a:t>
            </a:fld>
            <a:endParaRPr lang="de-DE"/>
          </a:p>
        </p:txBody>
      </p:sp>
      <p:sp>
        <p:nvSpPr>
          <p:cNvPr id="4" name="Fußzeilenplatzhalter 3">
            <a:extLst>
              <a:ext uri="{FF2B5EF4-FFF2-40B4-BE49-F238E27FC236}">
                <a16:creationId xmlns:a16="http://schemas.microsoft.com/office/drawing/2014/main" id="{5B5E987B-DE4E-B0A6-7B61-08E510482772}"/>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E364F128-2551-C560-AB4D-9F495F0296F4}"/>
              </a:ext>
            </a:extLst>
          </p:cNvPr>
          <p:cNvSpPr>
            <a:spLocks noGrp="1"/>
          </p:cNvSpPr>
          <p:nvPr>
            <p:ph type="sldNum" sz="quarter" idx="12"/>
          </p:nvPr>
        </p:nvSpPr>
        <p:spPr/>
        <p:txBody>
          <a:bodyPr/>
          <a:lstStyle/>
          <a:p>
            <a:fld id="{B4E102FA-82E5-6B48-B93B-14A7280B73A7}" type="slidenum">
              <a:rPr lang="de-DE" smtClean="0"/>
              <a:t>‹Nr.›</a:t>
            </a:fld>
            <a:endParaRPr lang="de-DE"/>
          </a:p>
        </p:txBody>
      </p:sp>
    </p:spTree>
    <p:extLst>
      <p:ext uri="{BB962C8B-B14F-4D97-AF65-F5344CB8AC3E}">
        <p14:creationId xmlns:p14="http://schemas.microsoft.com/office/powerpoint/2010/main" val="1512438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31F4FA0C-7840-A74E-107B-4E594858169C}"/>
              </a:ext>
            </a:extLst>
          </p:cNvPr>
          <p:cNvSpPr>
            <a:spLocks noGrp="1"/>
          </p:cNvSpPr>
          <p:nvPr>
            <p:ph type="dt" sz="half" idx="10"/>
          </p:nvPr>
        </p:nvSpPr>
        <p:spPr/>
        <p:txBody>
          <a:bodyPr/>
          <a:lstStyle/>
          <a:p>
            <a:fld id="{A0072D51-3C6D-384B-9B6C-8D0E0E38B136}" type="datetimeFigureOut">
              <a:rPr lang="de-DE" smtClean="0"/>
              <a:t>01.08.2025</a:t>
            </a:fld>
            <a:endParaRPr lang="de-DE"/>
          </a:p>
        </p:txBody>
      </p:sp>
      <p:sp>
        <p:nvSpPr>
          <p:cNvPr id="3" name="Fußzeilenplatzhalter 2">
            <a:extLst>
              <a:ext uri="{FF2B5EF4-FFF2-40B4-BE49-F238E27FC236}">
                <a16:creationId xmlns:a16="http://schemas.microsoft.com/office/drawing/2014/main" id="{64BA5503-B8D2-ABD8-A183-42E946CF7959}"/>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0931ADB5-653E-ECB0-0E7C-60219291E76F}"/>
              </a:ext>
            </a:extLst>
          </p:cNvPr>
          <p:cNvSpPr>
            <a:spLocks noGrp="1"/>
          </p:cNvSpPr>
          <p:nvPr>
            <p:ph type="sldNum" sz="quarter" idx="12"/>
          </p:nvPr>
        </p:nvSpPr>
        <p:spPr/>
        <p:txBody>
          <a:bodyPr/>
          <a:lstStyle/>
          <a:p>
            <a:fld id="{B4E102FA-82E5-6B48-B93B-14A7280B73A7}" type="slidenum">
              <a:rPr lang="de-DE" smtClean="0"/>
              <a:t>‹Nr.›</a:t>
            </a:fld>
            <a:endParaRPr lang="de-DE"/>
          </a:p>
        </p:txBody>
      </p:sp>
    </p:spTree>
    <p:extLst>
      <p:ext uri="{BB962C8B-B14F-4D97-AF65-F5344CB8AC3E}">
        <p14:creationId xmlns:p14="http://schemas.microsoft.com/office/powerpoint/2010/main" val="2712339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0C5451-1CFA-BB34-D53E-FA0F020A345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D7D180C1-9EF0-D5B4-943B-7BB4B14E59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F8A36210-B2DA-EBE9-2355-D57F8D9166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5E4C18DD-DFA3-7D03-8A88-688CBE5D2EDD}"/>
              </a:ext>
            </a:extLst>
          </p:cNvPr>
          <p:cNvSpPr>
            <a:spLocks noGrp="1"/>
          </p:cNvSpPr>
          <p:nvPr>
            <p:ph type="dt" sz="half" idx="10"/>
          </p:nvPr>
        </p:nvSpPr>
        <p:spPr/>
        <p:txBody>
          <a:bodyPr/>
          <a:lstStyle/>
          <a:p>
            <a:fld id="{A0072D51-3C6D-384B-9B6C-8D0E0E38B136}" type="datetimeFigureOut">
              <a:rPr lang="de-DE" smtClean="0"/>
              <a:t>01.08.2025</a:t>
            </a:fld>
            <a:endParaRPr lang="de-DE"/>
          </a:p>
        </p:txBody>
      </p:sp>
      <p:sp>
        <p:nvSpPr>
          <p:cNvPr id="6" name="Fußzeilenplatzhalter 5">
            <a:extLst>
              <a:ext uri="{FF2B5EF4-FFF2-40B4-BE49-F238E27FC236}">
                <a16:creationId xmlns:a16="http://schemas.microsoft.com/office/drawing/2014/main" id="{9D1D4C81-F303-75B9-458C-12B511ABA03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F4F0C5BC-6D19-E46F-AD5E-24DE14201ADD}"/>
              </a:ext>
            </a:extLst>
          </p:cNvPr>
          <p:cNvSpPr>
            <a:spLocks noGrp="1"/>
          </p:cNvSpPr>
          <p:nvPr>
            <p:ph type="sldNum" sz="quarter" idx="12"/>
          </p:nvPr>
        </p:nvSpPr>
        <p:spPr/>
        <p:txBody>
          <a:bodyPr/>
          <a:lstStyle/>
          <a:p>
            <a:fld id="{B4E102FA-82E5-6B48-B93B-14A7280B73A7}" type="slidenum">
              <a:rPr lang="de-DE" smtClean="0"/>
              <a:t>‹Nr.›</a:t>
            </a:fld>
            <a:endParaRPr lang="de-DE"/>
          </a:p>
        </p:txBody>
      </p:sp>
    </p:spTree>
    <p:extLst>
      <p:ext uri="{BB962C8B-B14F-4D97-AF65-F5344CB8AC3E}">
        <p14:creationId xmlns:p14="http://schemas.microsoft.com/office/powerpoint/2010/main" val="3183984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D97CCC-0E6E-6CD4-7BBD-B020DC3333F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E309E4ED-A92F-62BA-F734-348CF88B3F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17B05E1B-726E-E14D-A50D-500EDC5228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5F823B0D-8D03-8CF3-D299-B016D754BA8C}"/>
              </a:ext>
            </a:extLst>
          </p:cNvPr>
          <p:cNvSpPr>
            <a:spLocks noGrp="1"/>
          </p:cNvSpPr>
          <p:nvPr>
            <p:ph type="dt" sz="half" idx="10"/>
          </p:nvPr>
        </p:nvSpPr>
        <p:spPr/>
        <p:txBody>
          <a:bodyPr/>
          <a:lstStyle/>
          <a:p>
            <a:fld id="{A0072D51-3C6D-384B-9B6C-8D0E0E38B136}" type="datetimeFigureOut">
              <a:rPr lang="de-DE" smtClean="0"/>
              <a:t>01.08.2025</a:t>
            </a:fld>
            <a:endParaRPr lang="de-DE"/>
          </a:p>
        </p:txBody>
      </p:sp>
      <p:sp>
        <p:nvSpPr>
          <p:cNvPr id="6" name="Fußzeilenplatzhalter 5">
            <a:extLst>
              <a:ext uri="{FF2B5EF4-FFF2-40B4-BE49-F238E27FC236}">
                <a16:creationId xmlns:a16="http://schemas.microsoft.com/office/drawing/2014/main" id="{A8C168FD-AA47-C52A-D21B-FDE046FD2FDF}"/>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478E032-D5A9-5EB2-308C-84EAB23D8AF9}"/>
              </a:ext>
            </a:extLst>
          </p:cNvPr>
          <p:cNvSpPr>
            <a:spLocks noGrp="1"/>
          </p:cNvSpPr>
          <p:nvPr>
            <p:ph type="sldNum" sz="quarter" idx="12"/>
          </p:nvPr>
        </p:nvSpPr>
        <p:spPr/>
        <p:txBody>
          <a:bodyPr/>
          <a:lstStyle/>
          <a:p>
            <a:fld id="{B4E102FA-82E5-6B48-B93B-14A7280B73A7}" type="slidenum">
              <a:rPr lang="de-DE" smtClean="0"/>
              <a:t>‹Nr.›</a:t>
            </a:fld>
            <a:endParaRPr lang="de-DE"/>
          </a:p>
        </p:txBody>
      </p:sp>
    </p:spTree>
    <p:extLst>
      <p:ext uri="{BB962C8B-B14F-4D97-AF65-F5344CB8AC3E}">
        <p14:creationId xmlns:p14="http://schemas.microsoft.com/office/powerpoint/2010/main" val="2657736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A0CA622-EEED-0F80-28A4-8EF02D3D96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424BF0E1-888A-D043-F134-C6136D37E4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2079766-7A9E-09F4-A054-A74CC94915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0072D51-3C6D-384B-9B6C-8D0E0E38B136}" type="datetimeFigureOut">
              <a:rPr lang="de-DE" smtClean="0"/>
              <a:t>01.08.2025</a:t>
            </a:fld>
            <a:endParaRPr lang="de-DE"/>
          </a:p>
        </p:txBody>
      </p:sp>
      <p:sp>
        <p:nvSpPr>
          <p:cNvPr id="5" name="Fußzeilenplatzhalter 4">
            <a:extLst>
              <a:ext uri="{FF2B5EF4-FFF2-40B4-BE49-F238E27FC236}">
                <a16:creationId xmlns:a16="http://schemas.microsoft.com/office/drawing/2014/main" id="{5242E9D0-1CD8-1E4C-B2B3-D5874E877A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Foliennummernplatzhalter 5">
            <a:extLst>
              <a:ext uri="{FF2B5EF4-FFF2-40B4-BE49-F238E27FC236}">
                <a16:creationId xmlns:a16="http://schemas.microsoft.com/office/drawing/2014/main" id="{5D7255D2-AB03-07BB-8E58-751FE851E5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4E102FA-82E5-6B48-B93B-14A7280B73A7}" type="slidenum">
              <a:rPr lang="de-DE" smtClean="0"/>
              <a:t>‹Nr.›</a:t>
            </a:fld>
            <a:endParaRPr lang="de-DE"/>
          </a:p>
        </p:txBody>
      </p:sp>
    </p:spTree>
    <p:extLst>
      <p:ext uri="{BB962C8B-B14F-4D97-AF65-F5344CB8AC3E}">
        <p14:creationId xmlns:p14="http://schemas.microsoft.com/office/powerpoint/2010/main" val="13218735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13.png"/><Relationship Id="rId1" Type="http://schemas.openxmlformats.org/officeDocument/2006/relationships/slideLayout" Target="../slideLayouts/slideLayout6.xml"/><Relationship Id="rId5" Type="http://schemas.openxmlformats.org/officeDocument/2006/relationships/image" Target="../media/image28.sv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4.png"/><Relationship Id="rId1" Type="http://schemas.openxmlformats.org/officeDocument/2006/relationships/slideLayout" Target="../slideLayouts/slideLayout6.xml"/><Relationship Id="rId5" Type="http://schemas.openxmlformats.org/officeDocument/2006/relationships/image" Target="../media/image10.sv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6.png"/><Relationship Id="rId1" Type="http://schemas.openxmlformats.org/officeDocument/2006/relationships/slideLayout" Target="../slideLayouts/slideLayout6.xml"/><Relationship Id="rId5" Type="http://schemas.openxmlformats.org/officeDocument/2006/relationships/image" Target="../media/image10.sv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24.svg"/><Relationship Id="rId3" Type="http://schemas.openxmlformats.org/officeDocument/2006/relationships/image" Target="../media/image14.svg"/><Relationship Id="rId7" Type="http://schemas.openxmlformats.org/officeDocument/2006/relationships/image" Target="../media/image18.svg"/><Relationship Id="rId12"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6.xml"/><Relationship Id="rId6" Type="http://schemas.openxmlformats.org/officeDocument/2006/relationships/image" Target="../media/image9.png"/><Relationship Id="rId11" Type="http://schemas.openxmlformats.org/officeDocument/2006/relationships/image" Target="../media/image22.svg"/><Relationship Id="rId5" Type="http://schemas.openxmlformats.org/officeDocument/2006/relationships/image" Target="../media/image16.svg"/><Relationship Id="rId10" Type="http://schemas.openxmlformats.org/officeDocument/2006/relationships/image" Target="../media/image11.png"/><Relationship Id="rId4" Type="http://schemas.openxmlformats.org/officeDocument/2006/relationships/image" Target="../media/image8.png"/><Relationship Id="rId9" Type="http://schemas.openxmlformats.org/officeDocument/2006/relationships/image" Target="../media/image20.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8F3E6"/>
        </a:solidFill>
        <a:effectLst/>
      </p:bgPr>
    </p:bg>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E0D6487C-1A6B-20B6-F44D-163930139ED2}"/>
              </a:ext>
            </a:extLst>
          </p:cNvPr>
          <p:cNvSpPr>
            <a:spLocks noGrp="1"/>
          </p:cNvSpPr>
          <p:nvPr>
            <p:ph type="ctrTitle"/>
          </p:nvPr>
        </p:nvSpPr>
        <p:spPr>
          <a:xfrm>
            <a:off x="1860345" y="3823568"/>
            <a:ext cx="8885248" cy="1051722"/>
          </a:xfrm>
        </p:spPr>
        <p:txBody>
          <a:bodyPr>
            <a:normAutofit/>
          </a:bodyPr>
          <a:lstStyle/>
          <a:p>
            <a:pPr algn="l"/>
            <a:r>
              <a:rPr lang="de-DE" sz="4800" cap="small" dirty="0">
                <a:latin typeface="Garamond" panose="02020404030301010803" pitchFamily="18" charset="0"/>
              </a:rPr>
              <a:t>work smarter: Ich im Blick</a:t>
            </a:r>
          </a:p>
        </p:txBody>
      </p:sp>
      <p:sp>
        <p:nvSpPr>
          <p:cNvPr id="5" name="Untertitel 2">
            <a:extLst>
              <a:ext uri="{FF2B5EF4-FFF2-40B4-BE49-F238E27FC236}">
                <a16:creationId xmlns:a16="http://schemas.microsoft.com/office/drawing/2014/main" id="{AE0558D4-E464-B2B7-8E0D-4F47BBB3B6BB}"/>
              </a:ext>
            </a:extLst>
          </p:cNvPr>
          <p:cNvSpPr>
            <a:spLocks noGrp="1"/>
          </p:cNvSpPr>
          <p:nvPr>
            <p:ph type="subTitle" idx="1"/>
          </p:nvPr>
        </p:nvSpPr>
        <p:spPr>
          <a:xfrm>
            <a:off x="1860345" y="4891216"/>
            <a:ext cx="7409426" cy="1160213"/>
          </a:xfrm>
        </p:spPr>
        <p:txBody>
          <a:bodyPr/>
          <a:lstStyle/>
          <a:p>
            <a:pPr algn="l"/>
            <a:r>
              <a:rPr lang="de-DE" b="0" i="0" u="none" strike="noStrike" dirty="0">
                <a:effectLst/>
                <a:latin typeface="Garamond" panose="02020404030301010803" pitchFamily="18" charset="0"/>
              </a:rPr>
              <a:t>Reflexion und Optimierung der eigenen Arbeitsprozesse</a:t>
            </a:r>
            <a:endParaRPr lang="de-DE" dirty="0">
              <a:latin typeface="Garamond" panose="02020404030301010803" pitchFamily="18" charset="0"/>
            </a:endParaRPr>
          </a:p>
        </p:txBody>
      </p:sp>
      <p:sp>
        <p:nvSpPr>
          <p:cNvPr id="6" name="Textfeld 5">
            <a:extLst>
              <a:ext uri="{FF2B5EF4-FFF2-40B4-BE49-F238E27FC236}">
                <a16:creationId xmlns:a16="http://schemas.microsoft.com/office/drawing/2014/main" id="{22712A0F-F0FF-C32C-EF04-71136DEBBD9B}"/>
              </a:ext>
            </a:extLst>
          </p:cNvPr>
          <p:cNvSpPr txBox="1"/>
          <p:nvPr/>
        </p:nvSpPr>
        <p:spPr>
          <a:xfrm>
            <a:off x="1860345" y="1294251"/>
            <a:ext cx="6071815" cy="1938992"/>
          </a:xfrm>
          <a:prstGeom prst="rect">
            <a:avLst/>
          </a:prstGeom>
          <a:noFill/>
        </p:spPr>
        <p:txBody>
          <a:bodyPr wrap="square" rtlCol="0">
            <a:spAutoFit/>
          </a:bodyPr>
          <a:lstStyle/>
          <a:p>
            <a:r>
              <a:rPr lang="de-DE" sz="6000" dirty="0">
                <a:latin typeface="Garamond" panose="02020404030301010803" pitchFamily="18" charset="0"/>
              </a:rPr>
              <a:t>Herzlich</a:t>
            </a:r>
          </a:p>
          <a:p>
            <a:r>
              <a:rPr lang="de-DE" sz="6000" dirty="0">
                <a:latin typeface="Garamond" panose="02020404030301010803" pitchFamily="18" charset="0"/>
              </a:rPr>
              <a:t>Willkommen</a:t>
            </a:r>
          </a:p>
        </p:txBody>
      </p:sp>
    </p:spTree>
    <p:extLst>
      <p:ext uri="{BB962C8B-B14F-4D97-AF65-F5344CB8AC3E}">
        <p14:creationId xmlns:p14="http://schemas.microsoft.com/office/powerpoint/2010/main" val="23352873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8F3E6"/>
        </a:solidFill>
        <a:effectLst/>
      </p:bgPr>
    </p:bg>
    <p:spTree>
      <p:nvGrpSpPr>
        <p:cNvPr id="1" name="">
          <a:extLst>
            <a:ext uri="{FF2B5EF4-FFF2-40B4-BE49-F238E27FC236}">
              <a16:creationId xmlns:a16="http://schemas.microsoft.com/office/drawing/2014/main" id="{5EB1B77D-5CB6-A103-7DE7-D1761A9D625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974DA32-7D19-F0AD-525E-8F618B00CFB5}"/>
              </a:ext>
            </a:extLst>
          </p:cNvPr>
          <p:cNvSpPr txBox="1">
            <a:spLocks/>
          </p:cNvSpPr>
          <p:nvPr/>
        </p:nvSpPr>
        <p:spPr>
          <a:xfrm>
            <a:off x="358004" y="1736942"/>
            <a:ext cx="5084015" cy="1154162"/>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Aft>
                <a:spcPts val="600"/>
              </a:spcAft>
            </a:pPr>
            <a:r>
              <a:rPr lang="de-DE" sz="4000" dirty="0">
                <a:latin typeface="Garamond" panose="02020404030301010803" pitchFamily="18" charset="0"/>
              </a:rPr>
              <a:t> Teilen Sie Ihre Ideen!</a:t>
            </a:r>
          </a:p>
        </p:txBody>
      </p:sp>
      <p:sp>
        <p:nvSpPr>
          <p:cNvPr id="5" name="Titel 4"/>
          <p:cNvSpPr>
            <a:spLocks noGrp="1"/>
          </p:cNvSpPr>
          <p:nvPr>
            <p:ph type="title"/>
          </p:nvPr>
        </p:nvSpPr>
        <p:spPr/>
        <p:txBody>
          <a:bodyPr/>
          <a:lstStyle/>
          <a:p>
            <a:r>
              <a:rPr lang="de-DE" dirty="0"/>
              <a:t> </a:t>
            </a:r>
          </a:p>
        </p:txBody>
      </p:sp>
      <p:pic>
        <p:nvPicPr>
          <p:cNvPr id="11" name="Grafik 10" descr="Soziales Netzwerk Silhouette">
            <a:extLst>
              <a:ext uri="{FF2B5EF4-FFF2-40B4-BE49-F238E27FC236}">
                <a16:creationId xmlns:a16="http://schemas.microsoft.com/office/drawing/2014/main" id="{2454E6ED-837C-BD15-0C43-35D07ADA4A1D}"/>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6535947" y="619664"/>
            <a:ext cx="3960000" cy="3960000"/>
          </a:xfrm>
          <a:prstGeom prst="rect">
            <a:avLst/>
          </a:prstGeom>
        </p:spPr>
      </p:pic>
      <p:pic>
        <p:nvPicPr>
          <p:cNvPr id="13" name="Grafik 12" descr="Puzzleteile Silhouette">
            <a:extLst>
              <a:ext uri="{FF2B5EF4-FFF2-40B4-BE49-F238E27FC236}">
                <a16:creationId xmlns:a16="http://schemas.microsoft.com/office/drawing/2014/main" id="{1DC256C4-A109-2497-6457-94FCCA26EB1A}"/>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2856781" y="2356448"/>
            <a:ext cx="3960000" cy="3960000"/>
          </a:xfrm>
          <a:prstGeom prst="rect">
            <a:avLst/>
          </a:prstGeom>
        </p:spPr>
      </p:pic>
    </p:spTree>
    <p:extLst>
      <p:ext uri="{BB962C8B-B14F-4D97-AF65-F5344CB8AC3E}">
        <p14:creationId xmlns:p14="http://schemas.microsoft.com/office/powerpoint/2010/main" val="3512284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8F3E6"/>
        </a:solidFill>
        <a:effectLst/>
      </p:bgPr>
    </p:bg>
    <p:spTree>
      <p:nvGrpSpPr>
        <p:cNvPr id="1" name="">
          <a:extLst>
            <a:ext uri="{FF2B5EF4-FFF2-40B4-BE49-F238E27FC236}">
              <a16:creationId xmlns:a16="http://schemas.microsoft.com/office/drawing/2014/main" id="{EBF40BDF-7524-3FFA-42AB-38C87D7C9C03}"/>
            </a:ext>
          </a:extLst>
        </p:cNvPr>
        <p:cNvGrpSpPr/>
        <p:nvPr/>
      </p:nvGrpSpPr>
      <p:grpSpPr>
        <a:xfrm>
          <a:off x="0" y="0"/>
          <a:ext cx="0" cy="0"/>
          <a:chOff x="0" y="0"/>
          <a:chExt cx="0" cy="0"/>
        </a:xfrm>
      </p:grpSpPr>
      <p:sp>
        <p:nvSpPr>
          <p:cNvPr id="2" name="Textfeld 1">
            <a:extLst>
              <a:ext uri="{FF2B5EF4-FFF2-40B4-BE49-F238E27FC236}">
                <a16:creationId xmlns:a16="http://schemas.microsoft.com/office/drawing/2014/main" id="{AB5E5394-44C6-77BD-0663-D8362B0419A9}"/>
              </a:ext>
            </a:extLst>
          </p:cNvPr>
          <p:cNvSpPr txBox="1"/>
          <p:nvPr/>
        </p:nvSpPr>
        <p:spPr>
          <a:xfrm>
            <a:off x="1366374" y="1465526"/>
            <a:ext cx="9738231" cy="3754874"/>
          </a:xfrm>
          <a:prstGeom prst="rect">
            <a:avLst/>
          </a:prstGeom>
          <a:noFill/>
        </p:spPr>
        <p:txBody>
          <a:bodyPr wrap="square">
            <a:spAutoFit/>
          </a:bodyPr>
          <a:lstStyle/>
          <a:p>
            <a:pPr algn="l">
              <a:spcAft>
                <a:spcPts val="1200"/>
              </a:spcAft>
            </a:pPr>
            <a:r>
              <a:rPr lang="de-DE" sz="3000" b="1" i="0" u="none" strike="noStrike" dirty="0">
                <a:solidFill>
                  <a:srgbClr val="000000"/>
                </a:solidFill>
                <a:effectLst/>
                <a:latin typeface="Garamond" panose="02020404030301010803" pitchFamily="18" charset="0"/>
              </a:rPr>
              <a:t>Zusammenfassung und nächste Schritte</a:t>
            </a:r>
          </a:p>
          <a:p>
            <a:r>
              <a:rPr lang="de-DE" sz="3000" b="0" i="0" u="none" strike="noStrike" dirty="0">
                <a:solidFill>
                  <a:srgbClr val="000000"/>
                </a:solidFill>
                <a:effectLst/>
                <a:latin typeface="Garamond" panose="02020404030301010803" pitchFamily="18" charset="0"/>
              </a:rPr>
              <a:t>In dieser Schulung haben Sie wertvolle Einsichten gewonnen und Ideen für Verbesserungen erarbeitet. Setzen Sie Ihre neuen Erkenntnisse in die Tat um und verfolgen Sie Ihre Fortschritte kontinuierlich.</a:t>
            </a:r>
          </a:p>
          <a:p>
            <a:pPr algn="l"/>
            <a:endParaRPr lang="de-DE" sz="3000" dirty="0">
              <a:solidFill>
                <a:srgbClr val="000000"/>
              </a:solidFill>
              <a:latin typeface="Garamond" panose="02020404030301010803" pitchFamily="18" charset="0"/>
            </a:endParaRPr>
          </a:p>
          <a:p>
            <a:pPr algn="l"/>
            <a:r>
              <a:rPr lang="de-DE" sz="2400" b="0" i="0" u="none" strike="noStrike" dirty="0">
                <a:solidFill>
                  <a:srgbClr val="000000"/>
                </a:solidFill>
                <a:effectLst/>
                <a:latin typeface="Garamond" panose="02020404030301010803" pitchFamily="18" charset="0"/>
              </a:rPr>
              <a:t>Vielen Dank für Interesse und Ihr Engagement.</a:t>
            </a:r>
          </a:p>
          <a:p>
            <a:pPr algn="l"/>
            <a:r>
              <a:rPr lang="de-DE" sz="2400" b="0" i="0" u="none" strike="noStrike" dirty="0">
                <a:solidFill>
                  <a:srgbClr val="000000"/>
                </a:solidFill>
                <a:effectLst/>
                <a:latin typeface="Garamond" panose="02020404030301010803" pitchFamily="18" charset="0"/>
              </a:rPr>
              <a:t>Alles Gute für Ihre berufliche Zukunft!</a:t>
            </a:r>
          </a:p>
        </p:txBody>
      </p:sp>
      <p:pic>
        <p:nvPicPr>
          <p:cNvPr id="4" name="Grafik 3" descr="Kleeblatt Silhouette">
            <a:extLst>
              <a:ext uri="{FF2B5EF4-FFF2-40B4-BE49-F238E27FC236}">
                <a16:creationId xmlns:a16="http://schemas.microsoft.com/office/drawing/2014/main" id="{9F15475F-C8B6-74D6-4594-0729AAEC7C0D}"/>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9172832" y="4029001"/>
            <a:ext cx="1511644" cy="1511644"/>
          </a:xfrm>
          <a:prstGeom prst="rect">
            <a:avLst/>
          </a:prstGeom>
        </p:spPr>
      </p:pic>
      <p:sp>
        <p:nvSpPr>
          <p:cNvPr id="6" name="Titel 5"/>
          <p:cNvSpPr>
            <a:spLocks noGrp="1"/>
          </p:cNvSpPr>
          <p:nvPr>
            <p:ph type="title"/>
          </p:nvPr>
        </p:nvSpPr>
        <p:spPr/>
        <p:txBody>
          <a:bodyPr/>
          <a:lstStyle/>
          <a:p>
            <a:r>
              <a:rPr lang="de-DE" dirty="0"/>
              <a:t> </a:t>
            </a:r>
          </a:p>
        </p:txBody>
      </p:sp>
    </p:spTree>
    <p:extLst>
      <p:ext uri="{BB962C8B-B14F-4D97-AF65-F5344CB8AC3E}">
        <p14:creationId xmlns:p14="http://schemas.microsoft.com/office/powerpoint/2010/main" val="3322592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rgbClr val="F8F3E6"/>
        </a:solidFill>
        <a:effectLst/>
      </p:bgPr>
    </p:bg>
    <p:spTree>
      <p:nvGrpSpPr>
        <p:cNvPr id="1" name="">
          <a:extLst>
            <a:ext uri="{FF2B5EF4-FFF2-40B4-BE49-F238E27FC236}">
              <a16:creationId xmlns:a16="http://schemas.microsoft.com/office/drawing/2014/main" id="{05B12556-5450-9BF0-7978-5DA9FEFD461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F634E58-BE44-4E7A-615E-71D73FD84572}"/>
              </a:ext>
            </a:extLst>
          </p:cNvPr>
          <p:cNvSpPr txBox="1">
            <a:spLocks/>
          </p:cNvSpPr>
          <p:nvPr/>
        </p:nvSpPr>
        <p:spPr>
          <a:xfrm>
            <a:off x="7320466" y="609600"/>
            <a:ext cx="4140014" cy="1330839"/>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400" b="0" i="0" u="none" strike="noStrike" kern="1200" cap="none" spc="0" normalizeH="0" baseline="0" noProof="0">
                <a:ln>
                  <a:noFill/>
                </a:ln>
                <a:solidFill>
                  <a:prstClr val="black"/>
                </a:solidFill>
                <a:effectLst/>
                <a:uLnTx/>
                <a:uFillTx/>
                <a:latin typeface="Garamond" panose="02020404030301010803" pitchFamily="18" charset="0"/>
                <a:ea typeface="+mj-ea"/>
                <a:cs typeface="+mj-cs"/>
              </a:rPr>
              <a:t>Silvio</a:t>
            </a:r>
            <a:br>
              <a:rPr kumimoji="0" lang="en-US" sz="4400" b="0" i="0" u="none" strike="noStrike" kern="1200" cap="none" spc="0" normalizeH="0" baseline="0" noProof="0">
                <a:ln>
                  <a:noFill/>
                </a:ln>
                <a:solidFill>
                  <a:prstClr val="black"/>
                </a:solidFill>
                <a:effectLst/>
                <a:uLnTx/>
                <a:uFillTx/>
                <a:latin typeface="Garamond" panose="02020404030301010803" pitchFamily="18" charset="0"/>
                <a:ea typeface="+mj-ea"/>
                <a:cs typeface="+mj-cs"/>
              </a:rPr>
            </a:br>
            <a:r>
              <a:rPr kumimoji="0" lang="en-US" sz="4400" b="0" i="0" u="none" strike="noStrike" kern="1200" cap="none" spc="0" normalizeH="0" baseline="0" noProof="0">
                <a:ln>
                  <a:noFill/>
                </a:ln>
                <a:solidFill>
                  <a:prstClr val="black"/>
                </a:solidFill>
                <a:effectLst/>
                <a:uLnTx/>
                <a:uFillTx/>
                <a:latin typeface="Garamond" panose="02020404030301010803" pitchFamily="18" charset="0"/>
                <a:ea typeface="+mj-ea"/>
                <a:cs typeface="+mj-cs"/>
              </a:rPr>
              <a:t>Meister</a:t>
            </a:r>
          </a:p>
        </p:txBody>
      </p:sp>
      <p:sp>
        <p:nvSpPr>
          <p:cNvPr id="3" name="Textplatzhalter 3">
            <a:extLst>
              <a:ext uri="{FF2B5EF4-FFF2-40B4-BE49-F238E27FC236}">
                <a16:creationId xmlns:a16="http://schemas.microsoft.com/office/drawing/2014/main" id="{801729E7-3AD3-F2B8-A430-1D6DED144332}"/>
              </a:ext>
            </a:extLst>
          </p:cNvPr>
          <p:cNvSpPr txBox="1">
            <a:spLocks/>
          </p:cNvSpPr>
          <p:nvPr/>
        </p:nvSpPr>
        <p:spPr>
          <a:xfrm>
            <a:off x="7320465" y="2194102"/>
            <a:ext cx="4140013" cy="3908586"/>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5738"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47 Jahre</a:t>
            </a:r>
          </a:p>
          <a:p>
            <a:pPr marL="185738"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Jurist</a:t>
            </a:r>
          </a:p>
          <a:p>
            <a:pPr marL="185738"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Business-Coach</a:t>
            </a:r>
          </a:p>
          <a:p>
            <a:pPr marL="185738"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leidenschaftlicher Koch und Skifahrer</a:t>
            </a:r>
          </a:p>
        </p:txBody>
      </p:sp>
      <p:sp>
        <p:nvSpPr>
          <p:cNvPr id="8" name="Titel 7"/>
          <p:cNvSpPr>
            <a:spLocks noGrp="1"/>
          </p:cNvSpPr>
          <p:nvPr>
            <p:ph type="title"/>
          </p:nvPr>
        </p:nvSpPr>
        <p:spPr>
          <a:xfrm>
            <a:off x="572911" y="2549525"/>
            <a:ext cx="10515600" cy="1325563"/>
          </a:xfrm>
        </p:spPr>
        <p:txBody>
          <a:bodyPr/>
          <a:lstStyle/>
          <a:p>
            <a:r>
              <a:rPr lang="de-DE" dirty="0"/>
              <a:t> </a:t>
            </a:r>
          </a:p>
        </p:txBody>
      </p:sp>
      <p:pic>
        <p:nvPicPr>
          <p:cNvPr id="7" name="Grafik 6" descr="Mitarbeitendenausweis Silhouette">
            <a:extLst>
              <a:ext uri="{FF2B5EF4-FFF2-40B4-BE49-F238E27FC236}">
                <a16:creationId xmlns:a16="http://schemas.microsoft.com/office/drawing/2014/main" id="{558A433C-6CE9-D443-54A4-FD61B2FD1B77}"/>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731520" y="631166"/>
            <a:ext cx="5767046" cy="5767046"/>
          </a:xfrm>
          <a:prstGeom prst="rect">
            <a:avLst/>
          </a:prstGeom>
        </p:spPr>
      </p:pic>
    </p:spTree>
    <p:extLst>
      <p:ext uri="{BB962C8B-B14F-4D97-AF65-F5344CB8AC3E}">
        <p14:creationId xmlns:p14="http://schemas.microsoft.com/office/powerpoint/2010/main" val="5997492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3E6"/>
        </a:solidFill>
        <a:effectLst/>
      </p:bgPr>
    </p:bg>
    <p:spTree>
      <p:nvGrpSpPr>
        <p:cNvPr id="1" name="">
          <a:extLst>
            <a:ext uri="{FF2B5EF4-FFF2-40B4-BE49-F238E27FC236}">
              <a16:creationId xmlns:a16="http://schemas.microsoft.com/office/drawing/2014/main" id="{9C4EF77D-FE3D-72EC-899F-ACDC4EC40B9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C35F510-5B16-19EC-7301-9D17D52E46BE}"/>
              </a:ext>
            </a:extLst>
          </p:cNvPr>
          <p:cNvSpPr txBox="1">
            <a:spLocks/>
          </p:cNvSpPr>
          <p:nvPr/>
        </p:nvSpPr>
        <p:spPr>
          <a:xfrm>
            <a:off x="1491018" y="983188"/>
            <a:ext cx="4202470" cy="4891624"/>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de-DE" sz="4800" dirty="0">
                <a:latin typeface="Garamond" panose="02020404030301010803" pitchFamily="18" charset="0"/>
              </a:rPr>
              <a:t>Warum </a:t>
            </a:r>
            <a:br>
              <a:rPr lang="de-DE" sz="4800" dirty="0">
                <a:latin typeface="Garamond" panose="02020404030301010803" pitchFamily="18" charset="0"/>
              </a:rPr>
            </a:br>
            <a:r>
              <a:rPr lang="de-DE" sz="4800" dirty="0">
                <a:latin typeface="Garamond" panose="02020404030301010803" pitchFamily="18" charset="0"/>
              </a:rPr>
              <a:t>„work smarter“?</a:t>
            </a:r>
          </a:p>
        </p:txBody>
      </p:sp>
      <p:sp>
        <p:nvSpPr>
          <p:cNvPr id="4" name="Textfeld 3">
            <a:extLst>
              <a:ext uri="{FF2B5EF4-FFF2-40B4-BE49-F238E27FC236}">
                <a16:creationId xmlns:a16="http://schemas.microsoft.com/office/drawing/2014/main" id="{6ED4B8FE-1C86-1E89-1E4E-7BE3F10B49CB}"/>
              </a:ext>
            </a:extLst>
          </p:cNvPr>
          <p:cNvSpPr txBox="1"/>
          <p:nvPr/>
        </p:nvSpPr>
        <p:spPr>
          <a:xfrm>
            <a:off x="1491018" y="3141708"/>
            <a:ext cx="9298902" cy="1015663"/>
          </a:xfrm>
          <a:prstGeom prst="rect">
            <a:avLst/>
          </a:prstGeom>
          <a:noFill/>
        </p:spPr>
        <p:txBody>
          <a:bodyPr wrap="square">
            <a:spAutoFit/>
          </a:bodyPr>
          <a:lstStyle/>
          <a:p>
            <a:pPr algn="l"/>
            <a:r>
              <a:rPr lang="de-DE" sz="2000" b="0" i="0" u="none" strike="noStrike" dirty="0">
                <a:solidFill>
                  <a:srgbClr val="000000"/>
                </a:solidFill>
                <a:effectLst/>
                <a:latin typeface="Garamond" panose="02020404030301010803" pitchFamily="18" charset="0"/>
              </a:rPr>
              <a:t>Diese Schulung dreht sich um bewusste Arbeitsprozesse und Effizienzsteigerung. Wir wollen gemeinsam erkunden, wie wir unsere Arbeitsprozesse optimieren können, um mehr Zeit für das Wesentliche zu gewinnen und unsere Leistung zu verbessern.</a:t>
            </a:r>
          </a:p>
        </p:txBody>
      </p:sp>
      <p:sp>
        <p:nvSpPr>
          <p:cNvPr id="8" name="Titel 7"/>
          <p:cNvSpPr>
            <a:spLocks noGrp="1"/>
          </p:cNvSpPr>
          <p:nvPr>
            <p:ph type="title"/>
          </p:nvPr>
        </p:nvSpPr>
        <p:spPr/>
        <p:txBody>
          <a:bodyPr/>
          <a:lstStyle/>
          <a:p>
            <a:r>
              <a:rPr lang="de-DE" dirty="0"/>
              <a:t> </a:t>
            </a:r>
          </a:p>
        </p:txBody>
      </p:sp>
    </p:spTree>
    <p:extLst>
      <p:ext uri="{BB962C8B-B14F-4D97-AF65-F5344CB8AC3E}">
        <p14:creationId xmlns:p14="http://schemas.microsoft.com/office/powerpoint/2010/main" val="1674947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8F3E6"/>
        </a:solidFill>
        <a:effectLst/>
      </p:bgPr>
    </p:bg>
    <p:spTree>
      <p:nvGrpSpPr>
        <p:cNvPr id="1" name="">
          <a:extLst>
            <a:ext uri="{FF2B5EF4-FFF2-40B4-BE49-F238E27FC236}">
              <a16:creationId xmlns:a16="http://schemas.microsoft.com/office/drawing/2014/main" id="{F7284019-D8FA-0C29-F295-F41B50351E71}"/>
            </a:ext>
          </a:extLst>
        </p:cNvPr>
        <p:cNvGrpSpPr/>
        <p:nvPr/>
      </p:nvGrpSpPr>
      <p:grpSpPr>
        <a:xfrm>
          <a:off x="0" y="0"/>
          <a:ext cx="0" cy="0"/>
          <a:chOff x="0" y="0"/>
          <a:chExt cx="0" cy="0"/>
        </a:xfrm>
      </p:grpSpPr>
      <p:cxnSp>
        <p:nvCxnSpPr>
          <p:cNvPr id="12" name="Gerade Verbindung 11" descr="Gerade Verbindung">
            <a:extLst>
              <a:ext uri="{FF2B5EF4-FFF2-40B4-BE49-F238E27FC236}">
                <a16:creationId xmlns:a16="http://schemas.microsoft.com/office/drawing/2014/main" id="{0661EA4E-E25B-5B14-B67B-261139A5DD40}"/>
              </a:ext>
            </a:extLst>
          </p:cNvPr>
          <p:cNvCxnSpPr/>
          <p:nvPr/>
        </p:nvCxnSpPr>
        <p:spPr>
          <a:xfrm>
            <a:off x="5052509" y="1070919"/>
            <a:ext cx="0" cy="3636000"/>
          </a:xfrm>
          <a:prstGeom prst="line">
            <a:avLst/>
          </a:prstGeom>
          <a:ln w="28575">
            <a:solidFill>
              <a:srgbClr val="F2ECCA"/>
            </a:solidFill>
          </a:ln>
        </p:spPr>
        <p:style>
          <a:lnRef idx="2">
            <a:schemeClr val="accent1"/>
          </a:lnRef>
          <a:fillRef idx="0">
            <a:schemeClr val="accent1"/>
          </a:fillRef>
          <a:effectRef idx="1">
            <a:schemeClr val="accent1"/>
          </a:effectRef>
          <a:fontRef idx="minor">
            <a:schemeClr val="tx1"/>
          </a:fontRef>
        </p:style>
      </p:cxnSp>
      <p:sp>
        <p:nvSpPr>
          <p:cNvPr id="2" name="Titel 1">
            <a:extLst>
              <a:ext uri="{FF2B5EF4-FFF2-40B4-BE49-F238E27FC236}">
                <a16:creationId xmlns:a16="http://schemas.microsoft.com/office/drawing/2014/main" id="{685FDBC1-9A1D-7000-2587-CE41408E1C68}"/>
              </a:ext>
            </a:extLst>
          </p:cNvPr>
          <p:cNvSpPr txBox="1">
            <a:spLocks/>
          </p:cNvSpPr>
          <p:nvPr/>
        </p:nvSpPr>
        <p:spPr>
          <a:xfrm>
            <a:off x="994940" y="1152960"/>
            <a:ext cx="3772261" cy="1549051"/>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de-DE" sz="4800" dirty="0">
                <a:latin typeface="Garamond" panose="02020404030301010803" pitchFamily="18" charset="0"/>
              </a:rPr>
              <a:t>Ablauf der Schulung</a:t>
            </a:r>
          </a:p>
        </p:txBody>
      </p:sp>
      <p:sp>
        <p:nvSpPr>
          <p:cNvPr id="5" name="Abgerundetes Rechteck 4">
            <a:extLst>
              <a:ext uri="{FF2B5EF4-FFF2-40B4-BE49-F238E27FC236}">
                <a16:creationId xmlns:a16="http://schemas.microsoft.com/office/drawing/2014/main" id="{2C9C1FFD-DDDD-BA60-B591-09BA77137399}"/>
              </a:ext>
            </a:extLst>
          </p:cNvPr>
          <p:cNvSpPr/>
          <p:nvPr/>
        </p:nvSpPr>
        <p:spPr>
          <a:xfrm>
            <a:off x="4767201" y="1306087"/>
            <a:ext cx="540000" cy="539190"/>
          </a:xfrm>
          <a:prstGeom prst="roundRect">
            <a:avLst/>
          </a:prstGeom>
          <a:solidFill>
            <a:srgbClr val="F2EC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3200" dirty="0">
                <a:solidFill>
                  <a:schemeClr val="tx1"/>
                </a:solidFill>
                <a:latin typeface="Garamond" panose="02020404030301010803" pitchFamily="18" charset="0"/>
                <a:ea typeface="+mj-ea"/>
                <a:cs typeface="+mj-cs"/>
              </a:rPr>
              <a:t>1</a:t>
            </a:r>
          </a:p>
        </p:txBody>
      </p:sp>
      <p:sp>
        <p:nvSpPr>
          <p:cNvPr id="6" name="Textfeld 5">
            <a:extLst>
              <a:ext uri="{FF2B5EF4-FFF2-40B4-BE49-F238E27FC236}">
                <a16:creationId xmlns:a16="http://schemas.microsoft.com/office/drawing/2014/main" id="{B3880989-B084-62D0-0F3E-CF700337B131}"/>
              </a:ext>
            </a:extLst>
          </p:cNvPr>
          <p:cNvSpPr txBox="1"/>
          <p:nvPr/>
        </p:nvSpPr>
        <p:spPr>
          <a:xfrm>
            <a:off x="5903506" y="1391016"/>
            <a:ext cx="4002656" cy="369332"/>
          </a:xfrm>
          <a:prstGeom prst="rect">
            <a:avLst/>
          </a:prstGeom>
          <a:noFill/>
        </p:spPr>
        <p:txBody>
          <a:bodyPr wrap="square" rtlCol="0">
            <a:spAutoFit/>
          </a:bodyPr>
          <a:lstStyle/>
          <a:p>
            <a:r>
              <a:rPr lang="de-DE" dirty="0">
                <a:latin typeface="Garamond" panose="02020404030301010803" pitchFamily="18" charset="0"/>
                <a:cs typeface="Arial" panose="020B0604020202020204" pitchFamily="34" charset="0"/>
              </a:rPr>
              <a:t>Step 1: Reflexionsbogen (Selbstreflektion)</a:t>
            </a:r>
          </a:p>
        </p:txBody>
      </p:sp>
      <p:sp>
        <p:nvSpPr>
          <p:cNvPr id="7" name="Textfeld 6">
            <a:extLst>
              <a:ext uri="{FF2B5EF4-FFF2-40B4-BE49-F238E27FC236}">
                <a16:creationId xmlns:a16="http://schemas.microsoft.com/office/drawing/2014/main" id="{971FFA6F-0367-1098-40FE-674576F509E8}"/>
              </a:ext>
            </a:extLst>
          </p:cNvPr>
          <p:cNvSpPr txBox="1"/>
          <p:nvPr/>
        </p:nvSpPr>
        <p:spPr>
          <a:xfrm>
            <a:off x="5872891" y="2507598"/>
            <a:ext cx="4002656" cy="646331"/>
          </a:xfrm>
          <a:prstGeom prst="rect">
            <a:avLst/>
          </a:prstGeom>
          <a:noFill/>
        </p:spPr>
        <p:txBody>
          <a:bodyPr wrap="square" rtlCol="0">
            <a:spAutoFit/>
          </a:bodyPr>
          <a:lstStyle/>
          <a:p>
            <a:r>
              <a:rPr lang="de-DE" dirty="0">
                <a:latin typeface="Garamond" panose="02020404030301010803" pitchFamily="18" charset="0"/>
                <a:cs typeface="Arial" panose="020B0604020202020204" pitchFamily="34" charset="0"/>
              </a:rPr>
              <a:t>Step 2 – Austauschrunde 1:</a:t>
            </a:r>
            <a:br>
              <a:rPr lang="de-DE" dirty="0">
                <a:latin typeface="Garamond" panose="02020404030301010803" pitchFamily="18" charset="0"/>
                <a:cs typeface="Arial" panose="020B0604020202020204" pitchFamily="34" charset="0"/>
              </a:rPr>
            </a:br>
            <a:r>
              <a:rPr lang="de-DE" dirty="0">
                <a:latin typeface="Garamond" panose="02020404030301010803" pitchFamily="18" charset="0"/>
                <a:cs typeface="Arial" panose="020B0604020202020204" pitchFamily="34" charset="0"/>
              </a:rPr>
              <a:t>Erfahrungsaustausch und Ideenfindung</a:t>
            </a:r>
          </a:p>
        </p:txBody>
      </p:sp>
      <p:sp>
        <p:nvSpPr>
          <p:cNvPr id="8" name="Textfeld 7">
            <a:extLst>
              <a:ext uri="{FF2B5EF4-FFF2-40B4-BE49-F238E27FC236}">
                <a16:creationId xmlns:a16="http://schemas.microsoft.com/office/drawing/2014/main" id="{CD428A7A-4AD1-1DDB-DBA9-FB8EE64988BE}"/>
              </a:ext>
            </a:extLst>
          </p:cNvPr>
          <p:cNvSpPr txBox="1"/>
          <p:nvPr/>
        </p:nvSpPr>
        <p:spPr>
          <a:xfrm>
            <a:off x="5872891" y="3762680"/>
            <a:ext cx="5041401" cy="646331"/>
          </a:xfrm>
          <a:prstGeom prst="rect">
            <a:avLst/>
          </a:prstGeom>
          <a:noFill/>
        </p:spPr>
        <p:txBody>
          <a:bodyPr wrap="square" rtlCol="0">
            <a:spAutoFit/>
          </a:bodyPr>
          <a:lstStyle/>
          <a:p>
            <a:r>
              <a:rPr lang="de-DE" dirty="0">
                <a:latin typeface="Garamond" panose="02020404030301010803" pitchFamily="18" charset="0"/>
                <a:cs typeface="Arial" panose="020B0604020202020204" pitchFamily="34" charset="0"/>
              </a:rPr>
              <a:t>Step 3 – Austauschrunde 2:</a:t>
            </a:r>
            <a:br>
              <a:rPr lang="de-DE" dirty="0">
                <a:latin typeface="Garamond" panose="02020404030301010803" pitchFamily="18" charset="0"/>
                <a:cs typeface="Arial" panose="020B0604020202020204" pitchFamily="34" charset="0"/>
              </a:rPr>
            </a:br>
            <a:r>
              <a:rPr lang="de-DE" dirty="0">
                <a:latin typeface="Garamond" panose="02020404030301010803" pitchFamily="18" charset="0"/>
                <a:cs typeface="Arial" panose="020B0604020202020204" pitchFamily="34" charset="0"/>
              </a:rPr>
              <a:t>Konkretisierung der Optimierungsvorschläge</a:t>
            </a:r>
          </a:p>
        </p:txBody>
      </p:sp>
      <p:sp>
        <p:nvSpPr>
          <p:cNvPr id="9" name="Abgerundetes Rechteck 8">
            <a:extLst>
              <a:ext uri="{FF2B5EF4-FFF2-40B4-BE49-F238E27FC236}">
                <a16:creationId xmlns:a16="http://schemas.microsoft.com/office/drawing/2014/main" id="{C3212552-74F9-D0E2-8140-A925DF651B4D}"/>
              </a:ext>
            </a:extLst>
          </p:cNvPr>
          <p:cNvSpPr/>
          <p:nvPr/>
        </p:nvSpPr>
        <p:spPr>
          <a:xfrm>
            <a:off x="4767201" y="2561169"/>
            <a:ext cx="540000" cy="539190"/>
          </a:xfrm>
          <a:prstGeom prst="roundRect">
            <a:avLst/>
          </a:prstGeom>
          <a:solidFill>
            <a:srgbClr val="F2EC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tx1"/>
                </a:solidFill>
                <a:latin typeface="Garamond" panose="02020404030301010803" pitchFamily="18" charset="0"/>
              </a:rPr>
              <a:t>2</a:t>
            </a:r>
          </a:p>
        </p:txBody>
      </p:sp>
      <p:sp>
        <p:nvSpPr>
          <p:cNvPr id="10" name="Abgerundetes Rechteck 9">
            <a:extLst>
              <a:ext uri="{FF2B5EF4-FFF2-40B4-BE49-F238E27FC236}">
                <a16:creationId xmlns:a16="http://schemas.microsoft.com/office/drawing/2014/main" id="{02D3A3FD-9084-C123-2B45-1BD0ADF8C83B}"/>
              </a:ext>
            </a:extLst>
          </p:cNvPr>
          <p:cNvSpPr/>
          <p:nvPr/>
        </p:nvSpPr>
        <p:spPr>
          <a:xfrm>
            <a:off x="4782509" y="3816251"/>
            <a:ext cx="540000" cy="539190"/>
          </a:xfrm>
          <a:prstGeom prst="roundRect">
            <a:avLst/>
          </a:prstGeom>
          <a:solidFill>
            <a:srgbClr val="F2EC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tx1"/>
                </a:solidFill>
                <a:latin typeface="Garamond" panose="02020404030301010803" pitchFamily="18" charset="0"/>
              </a:rPr>
              <a:t>3</a:t>
            </a:r>
            <a:endParaRPr lang="de-DE" sz="3000" dirty="0">
              <a:solidFill>
                <a:schemeClr val="tx1"/>
              </a:solidFill>
              <a:latin typeface="Garamond" panose="02020404030301010803" pitchFamily="18" charset="0"/>
            </a:endParaRPr>
          </a:p>
        </p:txBody>
      </p:sp>
      <p:cxnSp>
        <p:nvCxnSpPr>
          <p:cNvPr id="13" name="Gerade Verbindung 12" descr="Gerade Verbindung">
            <a:extLst>
              <a:ext uri="{FF2B5EF4-FFF2-40B4-BE49-F238E27FC236}">
                <a16:creationId xmlns:a16="http://schemas.microsoft.com/office/drawing/2014/main" id="{2FA22D6D-753D-9405-7786-00AD4F63BC59}"/>
              </a:ext>
            </a:extLst>
          </p:cNvPr>
          <p:cNvCxnSpPr>
            <a:cxnSpLocks/>
          </p:cNvCxnSpPr>
          <p:nvPr/>
        </p:nvCxnSpPr>
        <p:spPr>
          <a:xfrm>
            <a:off x="5291213" y="1556644"/>
            <a:ext cx="540000" cy="0"/>
          </a:xfrm>
          <a:prstGeom prst="line">
            <a:avLst/>
          </a:prstGeom>
          <a:ln w="28575">
            <a:solidFill>
              <a:srgbClr val="F2ECCA"/>
            </a:solidFill>
          </a:ln>
        </p:spPr>
        <p:style>
          <a:lnRef idx="2">
            <a:schemeClr val="accent1"/>
          </a:lnRef>
          <a:fillRef idx="0">
            <a:schemeClr val="accent1"/>
          </a:fillRef>
          <a:effectRef idx="1">
            <a:schemeClr val="accent1"/>
          </a:effectRef>
          <a:fontRef idx="minor">
            <a:schemeClr val="tx1"/>
          </a:fontRef>
        </p:style>
      </p:cxnSp>
      <p:cxnSp>
        <p:nvCxnSpPr>
          <p:cNvPr id="17" name="Gerade Verbindung 16" descr="Gerade Verbindung">
            <a:extLst>
              <a:ext uri="{FF2B5EF4-FFF2-40B4-BE49-F238E27FC236}">
                <a16:creationId xmlns:a16="http://schemas.microsoft.com/office/drawing/2014/main" id="{FB339A32-4E4B-D29B-A473-44A326814749}"/>
              </a:ext>
            </a:extLst>
          </p:cNvPr>
          <p:cNvCxnSpPr>
            <a:cxnSpLocks/>
          </p:cNvCxnSpPr>
          <p:nvPr/>
        </p:nvCxnSpPr>
        <p:spPr>
          <a:xfrm>
            <a:off x="5291213" y="2830763"/>
            <a:ext cx="540000" cy="0"/>
          </a:xfrm>
          <a:prstGeom prst="line">
            <a:avLst/>
          </a:prstGeom>
          <a:ln w="28575">
            <a:solidFill>
              <a:srgbClr val="F2ECCA"/>
            </a:solidFill>
          </a:ln>
        </p:spPr>
        <p:style>
          <a:lnRef idx="2">
            <a:schemeClr val="accent1"/>
          </a:lnRef>
          <a:fillRef idx="0">
            <a:schemeClr val="accent1"/>
          </a:fillRef>
          <a:effectRef idx="1">
            <a:schemeClr val="accent1"/>
          </a:effectRef>
          <a:fontRef idx="minor">
            <a:schemeClr val="tx1"/>
          </a:fontRef>
        </p:style>
      </p:cxnSp>
      <p:cxnSp>
        <p:nvCxnSpPr>
          <p:cNvPr id="18" name="Gerade Verbindung 17" descr="Gerade Verbindung">
            <a:extLst>
              <a:ext uri="{FF2B5EF4-FFF2-40B4-BE49-F238E27FC236}">
                <a16:creationId xmlns:a16="http://schemas.microsoft.com/office/drawing/2014/main" id="{BD56C2A9-D012-9D52-16F0-6AEFED663C1A}"/>
              </a:ext>
            </a:extLst>
          </p:cNvPr>
          <p:cNvCxnSpPr>
            <a:cxnSpLocks/>
          </p:cNvCxnSpPr>
          <p:nvPr/>
        </p:nvCxnSpPr>
        <p:spPr>
          <a:xfrm>
            <a:off x="5291213" y="4085845"/>
            <a:ext cx="540000" cy="0"/>
          </a:xfrm>
          <a:prstGeom prst="line">
            <a:avLst/>
          </a:prstGeom>
          <a:ln w="28575">
            <a:solidFill>
              <a:srgbClr val="F2ECCA"/>
            </a:solidFill>
          </a:ln>
        </p:spPr>
        <p:style>
          <a:lnRef idx="2">
            <a:schemeClr val="accent1"/>
          </a:lnRef>
          <a:fillRef idx="0">
            <a:schemeClr val="accent1"/>
          </a:fillRef>
          <a:effectRef idx="1">
            <a:schemeClr val="accent1"/>
          </a:effectRef>
          <a:fontRef idx="minor">
            <a:schemeClr val="tx1"/>
          </a:fontRef>
        </p:style>
      </p:cxnSp>
      <p:sp>
        <p:nvSpPr>
          <p:cNvPr id="15" name="Titel 14"/>
          <p:cNvSpPr>
            <a:spLocks noGrp="1"/>
          </p:cNvSpPr>
          <p:nvPr>
            <p:ph type="title"/>
          </p:nvPr>
        </p:nvSpPr>
        <p:spPr/>
        <p:txBody>
          <a:bodyPr/>
          <a:lstStyle/>
          <a:p>
            <a:r>
              <a:rPr lang="de-DE" dirty="0"/>
              <a:t> </a:t>
            </a:r>
          </a:p>
        </p:txBody>
      </p:sp>
    </p:spTree>
    <p:extLst>
      <p:ext uri="{BB962C8B-B14F-4D97-AF65-F5344CB8AC3E}">
        <p14:creationId xmlns:p14="http://schemas.microsoft.com/office/powerpoint/2010/main" val="42107008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8F3E6"/>
        </a:solidFill>
        <a:effectLst/>
      </p:bgPr>
    </p:bg>
    <p:spTree>
      <p:nvGrpSpPr>
        <p:cNvPr id="1" name="">
          <a:extLst>
            <a:ext uri="{FF2B5EF4-FFF2-40B4-BE49-F238E27FC236}">
              <a16:creationId xmlns:a16="http://schemas.microsoft.com/office/drawing/2014/main" id="{99BAC920-4AAD-BC02-A3D5-C45A0FFC18A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74DE428-7370-E1CC-6207-4DADDCACBA99}"/>
              </a:ext>
            </a:extLst>
          </p:cNvPr>
          <p:cNvSpPr txBox="1">
            <a:spLocks/>
          </p:cNvSpPr>
          <p:nvPr/>
        </p:nvSpPr>
        <p:spPr>
          <a:xfrm>
            <a:off x="868988" y="272596"/>
            <a:ext cx="4567985" cy="1077229"/>
          </a:xfrm>
          <a:prstGeom prst="rect">
            <a:avLst/>
          </a:prstGeom>
        </p:spPr>
        <p:txBody>
          <a:bodyPr vert="horz" lIns="91440" tIns="45720" rIns="91440" bIns="45720" rtlCol="0" anchor="b">
            <a:normAutofit fontScale="7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de-DE" dirty="0">
                <a:latin typeface="Garamond" panose="02020404030301010803" pitchFamily="18" charset="0"/>
              </a:rPr>
              <a:t>Ziele des Workshops</a:t>
            </a:r>
          </a:p>
        </p:txBody>
      </p:sp>
      <p:sp>
        <p:nvSpPr>
          <p:cNvPr id="4" name="Abgerundetes Rechteck 3">
            <a:extLst>
              <a:ext uri="{FF2B5EF4-FFF2-40B4-BE49-F238E27FC236}">
                <a16:creationId xmlns:a16="http://schemas.microsoft.com/office/drawing/2014/main" id="{E1641C04-FAE7-305F-0B9C-98A103C889A4}"/>
              </a:ext>
            </a:extLst>
          </p:cNvPr>
          <p:cNvSpPr/>
          <p:nvPr/>
        </p:nvSpPr>
        <p:spPr>
          <a:xfrm>
            <a:off x="6414302" y="1550520"/>
            <a:ext cx="540000" cy="539190"/>
          </a:xfrm>
          <a:prstGeom prst="roundRect">
            <a:avLst/>
          </a:prstGeom>
          <a:solidFill>
            <a:srgbClr val="F2EC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3200" dirty="0">
                <a:solidFill>
                  <a:schemeClr val="tx1"/>
                </a:solidFill>
                <a:latin typeface="Garamond" panose="02020404030301010803" pitchFamily="18" charset="0"/>
                <a:ea typeface="+mj-ea"/>
                <a:cs typeface="+mj-cs"/>
              </a:rPr>
              <a:t>1</a:t>
            </a:r>
          </a:p>
        </p:txBody>
      </p:sp>
      <p:sp>
        <p:nvSpPr>
          <p:cNvPr id="5" name="Abgerundetes Rechteck 4">
            <a:extLst>
              <a:ext uri="{FF2B5EF4-FFF2-40B4-BE49-F238E27FC236}">
                <a16:creationId xmlns:a16="http://schemas.microsoft.com/office/drawing/2014/main" id="{7B3FC41A-AA01-DADB-3F76-F560FE9BB6E8}"/>
              </a:ext>
            </a:extLst>
          </p:cNvPr>
          <p:cNvSpPr/>
          <p:nvPr/>
        </p:nvSpPr>
        <p:spPr>
          <a:xfrm>
            <a:off x="6382684" y="2965929"/>
            <a:ext cx="540000" cy="539190"/>
          </a:xfrm>
          <a:prstGeom prst="roundRect">
            <a:avLst/>
          </a:prstGeom>
          <a:solidFill>
            <a:srgbClr val="F2EC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tx1"/>
                </a:solidFill>
                <a:latin typeface="Garamond" panose="02020404030301010803" pitchFamily="18" charset="0"/>
              </a:rPr>
              <a:t>2</a:t>
            </a:r>
          </a:p>
        </p:txBody>
      </p:sp>
      <p:sp>
        <p:nvSpPr>
          <p:cNvPr id="6" name="Abgerundetes Rechteck 5">
            <a:extLst>
              <a:ext uri="{FF2B5EF4-FFF2-40B4-BE49-F238E27FC236}">
                <a16:creationId xmlns:a16="http://schemas.microsoft.com/office/drawing/2014/main" id="{FD492B6A-D362-271D-058D-2EE2C7647240}"/>
              </a:ext>
            </a:extLst>
          </p:cNvPr>
          <p:cNvSpPr/>
          <p:nvPr/>
        </p:nvSpPr>
        <p:spPr>
          <a:xfrm>
            <a:off x="6382684" y="4559129"/>
            <a:ext cx="540000" cy="539190"/>
          </a:xfrm>
          <a:prstGeom prst="roundRect">
            <a:avLst/>
          </a:prstGeom>
          <a:solidFill>
            <a:srgbClr val="F2EC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tx1"/>
                </a:solidFill>
                <a:latin typeface="Garamond" panose="02020404030301010803" pitchFamily="18" charset="0"/>
              </a:rPr>
              <a:t>3</a:t>
            </a:r>
            <a:endParaRPr lang="de-DE" sz="3000" dirty="0">
              <a:solidFill>
                <a:schemeClr val="tx1"/>
              </a:solidFill>
              <a:latin typeface="Garamond" panose="02020404030301010803" pitchFamily="18" charset="0"/>
            </a:endParaRPr>
          </a:p>
        </p:txBody>
      </p:sp>
      <p:sp>
        <p:nvSpPr>
          <p:cNvPr id="7" name="Textfeld 6">
            <a:extLst>
              <a:ext uri="{FF2B5EF4-FFF2-40B4-BE49-F238E27FC236}">
                <a16:creationId xmlns:a16="http://schemas.microsoft.com/office/drawing/2014/main" id="{971CF15B-6614-8910-532C-4616BBCFF287}"/>
              </a:ext>
            </a:extLst>
          </p:cNvPr>
          <p:cNvSpPr txBox="1"/>
          <p:nvPr/>
        </p:nvSpPr>
        <p:spPr>
          <a:xfrm>
            <a:off x="7033341" y="1482428"/>
            <a:ext cx="3573188" cy="907941"/>
          </a:xfrm>
          <a:prstGeom prst="rect">
            <a:avLst/>
          </a:prstGeom>
          <a:noFill/>
        </p:spPr>
        <p:txBody>
          <a:bodyPr wrap="square" rtlCol="0">
            <a:spAutoFit/>
          </a:bodyPr>
          <a:lstStyle/>
          <a:p>
            <a:pPr>
              <a:spcAft>
                <a:spcPts val="600"/>
              </a:spcAft>
            </a:pPr>
            <a:r>
              <a:rPr lang="de-DE" sz="1600" b="1" dirty="0">
                <a:latin typeface="Garamond" panose="02020404030301010803" pitchFamily="18" charset="0"/>
                <a:cs typeface="Arial" panose="020B0604020202020204" pitchFamily="34" charset="0"/>
              </a:rPr>
              <a:t>Reflexion</a:t>
            </a:r>
          </a:p>
          <a:p>
            <a:r>
              <a:rPr lang="de-DE" sz="1600" dirty="0">
                <a:latin typeface="Garamond" panose="02020404030301010803" pitchFamily="18" charset="0"/>
                <a:cs typeface="Arial" panose="020B0604020202020204" pitchFamily="34" charset="0"/>
              </a:rPr>
              <a:t>Identifizieren Sie Ihre persönlichen Schwächen und Verbesserungspotenziale.</a:t>
            </a:r>
          </a:p>
        </p:txBody>
      </p:sp>
      <p:sp>
        <p:nvSpPr>
          <p:cNvPr id="9" name="Textfeld 8">
            <a:extLst>
              <a:ext uri="{FF2B5EF4-FFF2-40B4-BE49-F238E27FC236}">
                <a16:creationId xmlns:a16="http://schemas.microsoft.com/office/drawing/2014/main" id="{9554D944-E63A-A337-71CD-EFC92C99BACF}"/>
              </a:ext>
            </a:extLst>
          </p:cNvPr>
          <p:cNvSpPr txBox="1"/>
          <p:nvPr/>
        </p:nvSpPr>
        <p:spPr>
          <a:xfrm>
            <a:off x="6996824" y="4487668"/>
            <a:ext cx="3573188" cy="907941"/>
          </a:xfrm>
          <a:prstGeom prst="rect">
            <a:avLst/>
          </a:prstGeom>
          <a:noFill/>
        </p:spPr>
        <p:txBody>
          <a:bodyPr wrap="square" rtlCol="0">
            <a:spAutoFit/>
          </a:bodyPr>
          <a:lstStyle/>
          <a:p>
            <a:pPr>
              <a:spcAft>
                <a:spcPts val="600"/>
              </a:spcAft>
            </a:pPr>
            <a:r>
              <a:rPr lang="de-DE" sz="1600" b="1" dirty="0">
                <a:latin typeface="Garamond" panose="02020404030301010803" pitchFamily="18" charset="0"/>
                <a:cs typeface="Arial" panose="020B0604020202020204" pitchFamily="34" charset="0"/>
              </a:rPr>
              <a:t>Umsetzung</a:t>
            </a:r>
          </a:p>
          <a:p>
            <a:r>
              <a:rPr lang="de-DE" sz="1600" dirty="0">
                <a:latin typeface="Garamond" panose="02020404030301010803" pitchFamily="18" charset="0"/>
                <a:cs typeface="Arial" panose="020B0604020202020204" pitchFamily="34" charset="0"/>
              </a:rPr>
              <a:t>Definieren Sie konkrete Schritte zur Optimierung Ihrer Arbeitsweise.</a:t>
            </a:r>
          </a:p>
        </p:txBody>
      </p:sp>
      <p:sp>
        <p:nvSpPr>
          <p:cNvPr id="14" name="Titel 13"/>
          <p:cNvSpPr>
            <a:spLocks noGrp="1"/>
          </p:cNvSpPr>
          <p:nvPr>
            <p:ph type="title"/>
          </p:nvPr>
        </p:nvSpPr>
        <p:spPr/>
        <p:txBody>
          <a:bodyPr/>
          <a:lstStyle/>
          <a:p>
            <a:r>
              <a:rPr lang="de-DE" dirty="0"/>
              <a:t> </a:t>
            </a:r>
          </a:p>
        </p:txBody>
      </p:sp>
      <p:sp>
        <p:nvSpPr>
          <p:cNvPr id="15" name="Textfeld 14">
            <a:extLst>
              <a:ext uri="{FF2B5EF4-FFF2-40B4-BE49-F238E27FC236}">
                <a16:creationId xmlns:a16="http://schemas.microsoft.com/office/drawing/2014/main" id="{FF3BBB8A-4D81-4FA6-303D-E4D49EEAD366}"/>
              </a:ext>
            </a:extLst>
          </p:cNvPr>
          <p:cNvSpPr txBox="1"/>
          <p:nvPr/>
        </p:nvSpPr>
        <p:spPr>
          <a:xfrm>
            <a:off x="7050371" y="2909611"/>
            <a:ext cx="3573188" cy="1154162"/>
          </a:xfrm>
          <a:prstGeom prst="rect">
            <a:avLst/>
          </a:prstGeom>
          <a:noFill/>
        </p:spPr>
        <p:txBody>
          <a:bodyPr wrap="square" rtlCol="0">
            <a:spAutoFit/>
          </a:bodyPr>
          <a:lstStyle/>
          <a:p>
            <a:pPr>
              <a:spcAft>
                <a:spcPts val="600"/>
              </a:spcAft>
            </a:pPr>
            <a:r>
              <a:rPr lang="de-DE" sz="1600" b="1" dirty="0">
                <a:latin typeface="Garamond" panose="02020404030301010803" pitchFamily="18" charset="0"/>
                <a:cs typeface="Arial" panose="020B0604020202020204" pitchFamily="34" charset="0"/>
              </a:rPr>
              <a:t>Austausch</a:t>
            </a:r>
          </a:p>
          <a:p>
            <a:r>
              <a:rPr lang="de-DE" sz="1600" dirty="0">
                <a:latin typeface="Garamond" panose="02020404030301010803" pitchFamily="18" charset="0"/>
                <a:cs typeface="Arial" panose="020B0604020202020204" pitchFamily="34" charset="0"/>
              </a:rPr>
              <a:t>Diskutieren Sie mit Ihren Kolleginnen und Kollegen und entwickeln Sie Ideen für Verbesserungen.</a:t>
            </a:r>
          </a:p>
        </p:txBody>
      </p:sp>
      <p:pic>
        <p:nvPicPr>
          <p:cNvPr id="11" name="Grafik 10" descr="Volltreffer Silhouette">
            <a:extLst>
              <a:ext uri="{FF2B5EF4-FFF2-40B4-BE49-F238E27FC236}">
                <a16:creationId xmlns:a16="http://schemas.microsoft.com/office/drawing/2014/main" id="{68AF046F-1A57-1684-FAA5-2925453EDF58}"/>
              </a:ext>
            </a:extLst>
          </p:cNvPr>
          <p:cNvPicPr>
            <a:picLocks noChangeAspect="1"/>
          </p:cNvPicPr>
          <p:nvPr/>
        </p:nvPicPr>
        <p:blipFill>
          <a:blip r:embed="rId2">
            <a:extLst>
              <a:ext uri="{96DAC541-7B7A-43D3-8B79-37D633B846F1}">
                <asvg:svgBlip xmlns="" xmlns:asvg="http://schemas.microsoft.com/office/drawing/2016/SVG/main" xmlns:lc="http://schemas.openxmlformats.org/drawingml/2006/lockedCanvas" r:embed="rId3"/>
              </a:ext>
            </a:extLst>
          </a:blip>
          <a:stretch>
            <a:fillRect/>
          </a:stretch>
        </p:blipFill>
        <p:spPr>
          <a:xfrm>
            <a:off x="1442980" y="1678319"/>
            <a:ext cx="3420000" cy="3420000"/>
          </a:xfrm>
          <a:prstGeom prst="rect">
            <a:avLst/>
          </a:prstGeom>
        </p:spPr>
      </p:pic>
    </p:spTree>
    <p:extLst>
      <p:ext uri="{BB962C8B-B14F-4D97-AF65-F5344CB8AC3E}">
        <p14:creationId xmlns:p14="http://schemas.microsoft.com/office/powerpoint/2010/main" val="2450012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8F3E6"/>
        </a:solidFill>
        <a:effectLst/>
      </p:bgPr>
    </p:bg>
    <p:spTree>
      <p:nvGrpSpPr>
        <p:cNvPr id="1" name="">
          <a:extLst>
            <a:ext uri="{FF2B5EF4-FFF2-40B4-BE49-F238E27FC236}">
              <a16:creationId xmlns:a16="http://schemas.microsoft.com/office/drawing/2014/main" id="{3DE76C1F-856A-72CD-64ED-640B26F39823}"/>
            </a:ext>
          </a:extLst>
        </p:cNvPr>
        <p:cNvGrpSpPr/>
        <p:nvPr/>
      </p:nvGrpSpPr>
      <p:grpSpPr>
        <a:xfrm>
          <a:off x="0" y="0"/>
          <a:ext cx="0" cy="0"/>
          <a:chOff x="0" y="0"/>
          <a:chExt cx="0" cy="0"/>
        </a:xfrm>
      </p:grpSpPr>
      <p:pic>
        <p:nvPicPr>
          <p:cNvPr id="3" name="Grafik 2" descr="Harvey Balls 25% mit einfarbiger Füllung">
            <a:extLst>
              <a:ext uri="{FF2B5EF4-FFF2-40B4-BE49-F238E27FC236}">
                <a16:creationId xmlns:a16="http://schemas.microsoft.com/office/drawing/2014/main" id="{FCDED0AD-5EFD-C291-6A1B-A84720B3D526}"/>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35410" y="275175"/>
            <a:ext cx="713433" cy="713433"/>
          </a:xfrm>
          <a:prstGeom prst="rect">
            <a:avLst/>
          </a:prstGeom>
        </p:spPr>
      </p:pic>
      <p:sp>
        <p:nvSpPr>
          <p:cNvPr id="4" name="Textfeld 3">
            <a:extLst>
              <a:ext uri="{FF2B5EF4-FFF2-40B4-BE49-F238E27FC236}">
                <a16:creationId xmlns:a16="http://schemas.microsoft.com/office/drawing/2014/main" id="{2237BC91-7319-F07B-62B9-9278C9FFA714}"/>
              </a:ext>
            </a:extLst>
          </p:cNvPr>
          <p:cNvSpPr txBox="1"/>
          <p:nvPr/>
        </p:nvSpPr>
        <p:spPr>
          <a:xfrm>
            <a:off x="10430" y="1087217"/>
            <a:ext cx="963391" cy="400110"/>
          </a:xfrm>
          <a:prstGeom prst="rect">
            <a:avLst/>
          </a:prstGeom>
          <a:noFill/>
        </p:spPr>
        <p:txBody>
          <a:bodyPr wrap="square" rtlCol="0">
            <a:spAutoFit/>
          </a:bodyPr>
          <a:lstStyle/>
          <a:p>
            <a:pPr algn="ctr"/>
            <a:r>
              <a:rPr lang="de-DE" sz="2000" dirty="0">
                <a:latin typeface="Garamond" panose="02020404030301010803" pitchFamily="18" charset="0"/>
                <a:ea typeface="+mj-ea"/>
                <a:cs typeface="+mj-cs"/>
              </a:rPr>
              <a:t>Step</a:t>
            </a:r>
            <a:r>
              <a:rPr lang="de-DE" sz="2000" b="1" dirty="0"/>
              <a:t> </a:t>
            </a:r>
            <a:r>
              <a:rPr lang="de-DE" sz="2000" dirty="0">
                <a:latin typeface="Garamond" panose="02020404030301010803" pitchFamily="18" charset="0"/>
                <a:ea typeface="+mj-ea"/>
                <a:cs typeface="+mj-cs"/>
              </a:rPr>
              <a:t>1</a:t>
            </a:r>
          </a:p>
        </p:txBody>
      </p:sp>
      <p:sp>
        <p:nvSpPr>
          <p:cNvPr id="5" name="Titel 1">
            <a:extLst>
              <a:ext uri="{FF2B5EF4-FFF2-40B4-BE49-F238E27FC236}">
                <a16:creationId xmlns:a16="http://schemas.microsoft.com/office/drawing/2014/main" id="{D2C03D00-C8F4-227B-E81F-BF02BF800EB5}"/>
              </a:ext>
            </a:extLst>
          </p:cNvPr>
          <p:cNvSpPr txBox="1">
            <a:spLocks/>
          </p:cNvSpPr>
          <p:nvPr/>
        </p:nvSpPr>
        <p:spPr>
          <a:xfrm>
            <a:off x="1292067" y="1980528"/>
            <a:ext cx="5084015" cy="1154162"/>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Aft>
                <a:spcPts val="600"/>
              </a:spcAft>
            </a:pPr>
            <a:r>
              <a:rPr lang="de-DE" dirty="0">
                <a:latin typeface="Garamond" panose="02020404030301010803" pitchFamily="18" charset="0"/>
              </a:rPr>
              <a:t>Reflexionsbogen </a:t>
            </a:r>
            <a:r>
              <a:rPr lang="de-DE" sz="2400" dirty="0">
                <a:latin typeface="Garamond" panose="02020404030301010803" pitchFamily="18" charset="0"/>
              </a:rPr>
              <a:t>Identifizieren von Schwachstellen </a:t>
            </a:r>
          </a:p>
        </p:txBody>
      </p:sp>
      <p:sp>
        <p:nvSpPr>
          <p:cNvPr id="6" name="Textfeld 5">
            <a:extLst>
              <a:ext uri="{FF2B5EF4-FFF2-40B4-BE49-F238E27FC236}">
                <a16:creationId xmlns:a16="http://schemas.microsoft.com/office/drawing/2014/main" id="{7E319726-C62A-7BD5-2750-0C1772F57E8C}"/>
              </a:ext>
            </a:extLst>
          </p:cNvPr>
          <p:cNvSpPr txBox="1"/>
          <p:nvPr/>
        </p:nvSpPr>
        <p:spPr>
          <a:xfrm>
            <a:off x="1414897" y="3747707"/>
            <a:ext cx="2324589" cy="1154162"/>
          </a:xfrm>
          <a:prstGeom prst="rect">
            <a:avLst/>
          </a:prstGeom>
          <a:solidFill>
            <a:srgbClr val="FBFAF2"/>
          </a:solidFill>
        </p:spPr>
        <p:txBody>
          <a:bodyPr wrap="square" rtlCol="0">
            <a:spAutoFit/>
          </a:bodyPr>
          <a:lstStyle/>
          <a:p>
            <a:pPr>
              <a:spcAft>
                <a:spcPts val="600"/>
              </a:spcAft>
            </a:pPr>
            <a:r>
              <a:rPr lang="de-DE" sz="1600" b="1" dirty="0">
                <a:latin typeface="Garamond" panose="02020404030301010803" pitchFamily="18" charset="0"/>
                <a:cs typeface="Arial" panose="020B0604020202020204" pitchFamily="34" charset="0"/>
              </a:rPr>
              <a:t>Arbeitsabläufe</a:t>
            </a:r>
          </a:p>
          <a:p>
            <a:r>
              <a:rPr lang="de-DE" sz="1600" dirty="0">
                <a:latin typeface="Garamond" panose="02020404030301010803" pitchFamily="18" charset="0"/>
                <a:cs typeface="Arial" panose="020B0604020202020204" pitchFamily="34" charset="0"/>
              </a:rPr>
              <a:t>Wo gibt es Schwierigkeiten und Verzögerungen?</a:t>
            </a:r>
          </a:p>
          <a:p>
            <a:endParaRPr lang="de-DE" sz="1600" dirty="0">
              <a:latin typeface="Garamond" panose="02020404030301010803" pitchFamily="18" charset="0"/>
              <a:cs typeface="Arial" panose="020B0604020202020204" pitchFamily="34" charset="0"/>
            </a:endParaRPr>
          </a:p>
        </p:txBody>
      </p:sp>
      <p:sp>
        <p:nvSpPr>
          <p:cNvPr id="7" name="Textfeld 6">
            <a:extLst>
              <a:ext uri="{FF2B5EF4-FFF2-40B4-BE49-F238E27FC236}">
                <a16:creationId xmlns:a16="http://schemas.microsoft.com/office/drawing/2014/main" id="{68843C95-351C-217E-DBE6-1F5973404D57}"/>
              </a:ext>
            </a:extLst>
          </p:cNvPr>
          <p:cNvSpPr txBox="1"/>
          <p:nvPr/>
        </p:nvSpPr>
        <p:spPr>
          <a:xfrm>
            <a:off x="3957889" y="3747707"/>
            <a:ext cx="2324589" cy="1154162"/>
          </a:xfrm>
          <a:prstGeom prst="rect">
            <a:avLst/>
          </a:prstGeom>
          <a:solidFill>
            <a:srgbClr val="FBFAF2"/>
          </a:solidFill>
        </p:spPr>
        <p:txBody>
          <a:bodyPr wrap="square" rtlCol="0">
            <a:spAutoFit/>
          </a:bodyPr>
          <a:lstStyle/>
          <a:p>
            <a:pPr>
              <a:spcAft>
                <a:spcPts val="600"/>
              </a:spcAft>
            </a:pPr>
            <a:r>
              <a:rPr lang="de-DE" sz="1600" b="1" dirty="0">
                <a:latin typeface="Garamond" panose="02020404030301010803" pitchFamily="18" charset="0"/>
                <a:cs typeface="Arial" panose="020B0604020202020204" pitchFamily="34" charset="0"/>
              </a:rPr>
              <a:t>Zeitmanagement</a:t>
            </a:r>
          </a:p>
          <a:p>
            <a:r>
              <a:rPr lang="de-DE" sz="1600" dirty="0">
                <a:latin typeface="Garamond" panose="02020404030301010803" pitchFamily="18" charset="0"/>
                <a:cs typeface="Arial" panose="020B0604020202020204" pitchFamily="34" charset="0"/>
              </a:rPr>
              <a:t>Wie effizient nutzen Sie Ihre Zeit? Gibt es Zeitfresser?</a:t>
            </a:r>
          </a:p>
        </p:txBody>
      </p:sp>
      <p:sp>
        <p:nvSpPr>
          <p:cNvPr id="8" name="Textfeld 7">
            <a:extLst>
              <a:ext uri="{FF2B5EF4-FFF2-40B4-BE49-F238E27FC236}">
                <a16:creationId xmlns:a16="http://schemas.microsoft.com/office/drawing/2014/main" id="{8F2CFBFA-E050-CE56-DC9F-A3130CB20169}"/>
              </a:ext>
            </a:extLst>
          </p:cNvPr>
          <p:cNvSpPr txBox="1"/>
          <p:nvPr/>
        </p:nvSpPr>
        <p:spPr>
          <a:xfrm>
            <a:off x="6500881" y="3747707"/>
            <a:ext cx="2324589" cy="1154162"/>
          </a:xfrm>
          <a:prstGeom prst="rect">
            <a:avLst/>
          </a:prstGeom>
          <a:solidFill>
            <a:srgbClr val="FBFAF2"/>
          </a:solidFill>
        </p:spPr>
        <p:txBody>
          <a:bodyPr wrap="square" rtlCol="0">
            <a:spAutoFit/>
          </a:bodyPr>
          <a:lstStyle/>
          <a:p>
            <a:pPr>
              <a:spcAft>
                <a:spcPts val="600"/>
              </a:spcAft>
            </a:pPr>
            <a:r>
              <a:rPr lang="de-DE" sz="1600" b="1" dirty="0">
                <a:latin typeface="Garamond" panose="02020404030301010803" pitchFamily="18" charset="0"/>
                <a:cs typeface="Arial" panose="020B0604020202020204" pitchFamily="34" charset="0"/>
              </a:rPr>
              <a:t>Kommunikation</a:t>
            </a:r>
          </a:p>
          <a:p>
            <a:r>
              <a:rPr lang="de-DE" sz="1600" dirty="0">
                <a:latin typeface="Garamond" panose="02020404030301010803" pitchFamily="18" charset="0"/>
                <a:cs typeface="Arial" panose="020B0604020202020204" pitchFamily="34" charset="0"/>
              </a:rPr>
              <a:t>Funktionieren Ihre Kommunikationswege optimal? </a:t>
            </a:r>
          </a:p>
        </p:txBody>
      </p:sp>
      <p:sp>
        <p:nvSpPr>
          <p:cNvPr id="9" name="Textfeld 8">
            <a:extLst>
              <a:ext uri="{FF2B5EF4-FFF2-40B4-BE49-F238E27FC236}">
                <a16:creationId xmlns:a16="http://schemas.microsoft.com/office/drawing/2014/main" id="{FB810D42-91F6-91D9-7D6B-0F72DEF41134}"/>
              </a:ext>
            </a:extLst>
          </p:cNvPr>
          <p:cNvSpPr txBox="1"/>
          <p:nvPr/>
        </p:nvSpPr>
        <p:spPr>
          <a:xfrm>
            <a:off x="9091762" y="3747707"/>
            <a:ext cx="2324589" cy="1154162"/>
          </a:xfrm>
          <a:prstGeom prst="rect">
            <a:avLst/>
          </a:prstGeom>
          <a:solidFill>
            <a:srgbClr val="FBFAF2"/>
          </a:solidFill>
        </p:spPr>
        <p:txBody>
          <a:bodyPr wrap="square" rtlCol="0">
            <a:spAutoFit/>
          </a:bodyPr>
          <a:lstStyle/>
          <a:p>
            <a:pPr>
              <a:spcAft>
                <a:spcPts val="600"/>
              </a:spcAft>
            </a:pPr>
            <a:r>
              <a:rPr lang="de-DE" sz="1600" b="1" dirty="0">
                <a:latin typeface="Garamond" panose="02020404030301010803" pitchFamily="18" charset="0"/>
                <a:cs typeface="Arial" panose="020B0604020202020204" pitchFamily="34" charset="0"/>
              </a:rPr>
              <a:t>Organisation</a:t>
            </a:r>
          </a:p>
          <a:p>
            <a:r>
              <a:rPr lang="de-DE" sz="1600" dirty="0">
                <a:latin typeface="Garamond" panose="02020404030301010803" pitchFamily="18" charset="0"/>
                <a:cs typeface="Arial" panose="020B0604020202020204" pitchFamily="34" charset="0"/>
              </a:rPr>
              <a:t>Wie strukturieren Sie Ihre Arbeit? Sind Ihre Unterlagen gut organisiert?</a:t>
            </a:r>
          </a:p>
        </p:txBody>
      </p:sp>
      <p:cxnSp>
        <p:nvCxnSpPr>
          <p:cNvPr id="10" name="Gerade Verbindung 9" descr="Gerade Verbindung">
            <a:extLst>
              <a:ext uri="{FF2B5EF4-FFF2-40B4-BE49-F238E27FC236}">
                <a16:creationId xmlns:a16="http://schemas.microsoft.com/office/drawing/2014/main" id="{1895A12A-948C-A692-6F3E-0BBC90B89DD6}"/>
              </a:ext>
            </a:extLst>
          </p:cNvPr>
          <p:cNvCxnSpPr>
            <a:cxnSpLocks/>
          </p:cNvCxnSpPr>
          <p:nvPr/>
        </p:nvCxnSpPr>
        <p:spPr>
          <a:xfrm>
            <a:off x="1026420" y="0"/>
            <a:ext cx="0" cy="6858000"/>
          </a:xfrm>
          <a:prstGeom prst="line">
            <a:avLst/>
          </a:prstGeom>
          <a:ln w="28575">
            <a:solidFill>
              <a:srgbClr val="F2ECCA"/>
            </a:solidFill>
          </a:ln>
        </p:spPr>
        <p:style>
          <a:lnRef idx="2">
            <a:schemeClr val="accent1"/>
          </a:lnRef>
          <a:fillRef idx="0">
            <a:schemeClr val="accent1"/>
          </a:fillRef>
          <a:effectRef idx="1">
            <a:schemeClr val="accent1"/>
          </a:effectRef>
          <a:fontRef idx="minor">
            <a:schemeClr val="tx1"/>
          </a:fontRef>
        </p:style>
      </p:cxnSp>
      <p:sp>
        <p:nvSpPr>
          <p:cNvPr id="12" name="Titel 11"/>
          <p:cNvSpPr>
            <a:spLocks noGrp="1"/>
          </p:cNvSpPr>
          <p:nvPr>
            <p:ph type="title"/>
          </p:nvPr>
        </p:nvSpPr>
        <p:spPr/>
        <p:txBody>
          <a:bodyPr/>
          <a:lstStyle/>
          <a:p>
            <a:r>
              <a:rPr lang="de-DE" dirty="0"/>
              <a:t> </a:t>
            </a:r>
          </a:p>
        </p:txBody>
      </p:sp>
    </p:spTree>
    <p:extLst>
      <p:ext uri="{BB962C8B-B14F-4D97-AF65-F5344CB8AC3E}">
        <p14:creationId xmlns:p14="http://schemas.microsoft.com/office/powerpoint/2010/main" val="3537770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8F3E6"/>
        </a:solidFill>
        <a:effectLst/>
      </p:bgPr>
    </p:bg>
    <p:spTree>
      <p:nvGrpSpPr>
        <p:cNvPr id="1" name="">
          <a:extLst>
            <a:ext uri="{FF2B5EF4-FFF2-40B4-BE49-F238E27FC236}">
              <a16:creationId xmlns:a16="http://schemas.microsoft.com/office/drawing/2014/main" id="{15382678-CDE2-1919-ECBE-2BA880A9E48A}"/>
            </a:ext>
          </a:extLst>
        </p:cNvPr>
        <p:cNvGrpSpPr/>
        <p:nvPr/>
      </p:nvGrpSpPr>
      <p:grpSpPr>
        <a:xfrm>
          <a:off x="0" y="0"/>
          <a:ext cx="0" cy="0"/>
          <a:chOff x="0" y="0"/>
          <a:chExt cx="0" cy="0"/>
        </a:xfrm>
      </p:grpSpPr>
      <p:sp>
        <p:nvSpPr>
          <p:cNvPr id="4" name="Textfeld 3">
            <a:extLst>
              <a:ext uri="{FF2B5EF4-FFF2-40B4-BE49-F238E27FC236}">
                <a16:creationId xmlns:a16="http://schemas.microsoft.com/office/drawing/2014/main" id="{0964FF6F-F9EE-A50A-E0BD-015B5298B507}"/>
              </a:ext>
            </a:extLst>
          </p:cNvPr>
          <p:cNvSpPr txBox="1"/>
          <p:nvPr/>
        </p:nvSpPr>
        <p:spPr>
          <a:xfrm>
            <a:off x="63029" y="1116419"/>
            <a:ext cx="1074655" cy="400110"/>
          </a:xfrm>
          <a:prstGeom prst="rect">
            <a:avLst/>
          </a:prstGeom>
          <a:noFill/>
        </p:spPr>
        <p:txBody>
          <a:bodyPr wrap="square" rtlCol="0">
            <a:spAutoFit/>
          </a:bodyPr>
          <a:lstStyle/>
          <a:p>
            <a:r>
              <a:rPr lang="de-DE" sz="2000" dirty="0">
                <a:latin typeface="Garamond" panose="02020404030301010803" pitchFamily="18" charset="0"/>
                <a:ea typeface="+mj-ea"/>
                <a:cs typeface="+mj-cs"/>
              </a:rPr>
              <a:t>Step</a:t>
            </a:r>
            <a:r>
              <a:rPr lang="de-DE" sz="2000" b="1" dirty="0"/>
              <a:t> </a:t>
            </a:r>
            <a:r>
              <a:rPr lang="de-DE" sz="2000" dirty="0">
                <a:latin typeface="Garamond" panose="02020404030301010803" pitchFamily="18" charset="0"/>
                <a:ea typeface="+mj-ea"/>
                <a:cs typeface="+mj-cs"/>
              </a:rPr>
              <a:t>2</a:t>
            </a:r>
          </a:p>
        </p:txBody>
      </p:sp>
      <p:cxnSp>
        <p:nvCxnSpPr>
          <p:cNvPr id="10" name="Gerade Verbindung 9" descr="Gerade Verbindung">
            <a:extLst>
              <a:ext uri="{FF2B5EF4-FFF2-40B4-BE49-F238E27FC236}">
                <a16:creationId xmlns:a16="http://schemas.microsoft.com/office/drawing/2014/main" id="{ABBB5F29-493E-9050-E39B-780D1A181BAE}"/>
              </a:ext>
            </a:extLst>
          </p:cNvPr>
          <p:cNvCxnSpPr>
            <a:cxnSpLocks/>
          </p:cNvCxnSpPr>
          <p:nvPr/>
        </p:nvCxnSpPr>
        <p:spPr>
          <a:xfrm>
            <a:off x="1026420" y="0"/>
            <a:ext cx="0" cy="6858000"/>
          </a:xfrm>
          <a:prstGeom prst="line">
            <a:avLst/>
          </a:prstGeom>
          <a:ln w="28575">
            <a:solidFill>
              <a:srgbClr val="F2ECCA"/>
            </a:solidFill>
          </a:ln>
        </p:spPr>
        <p:style>
          <a:lnRef idx="2">
            <a:schemeClr val="accent1"/>
          </a:lnRef>
          <a:fillRef idx="0">
            <a:schemeClr val="accent1"/>
          </a:fillRef>
          <a:effectRef idx="1">
            <a:schemeClr val="accent1"/>
          </a:effectRef>
          <a:fontRef idx="minor">
            <a:schemeClr val="tx1"/>
          </a:fontRef>
        </p:style>
      </p:cxnSp>
      <p:pic>
        <p:nvPicPr>
          <p:cNvPr id="2" name="Grafik 1" descr="Harvey Balls 50% mit einfarbiger Füllung">
            <a:extLst>
              <a:ext uri="{FF2B5EF4-FFF2-40B4-BE49-F238E27FC236}">
                <a16:creationId xmlns:a16="http://schemas.microsoft.com/office/drawing/2014/main" id="{D2B6BAFB-45EE-0C80-7570-77C7B4017AFF}"/>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72471" y="264988"/>
            <a:ext cx="684000" cy="684000"/>
          </a:xfrm>
          <a:prstGeom prst="rect">
            <a:avLst/>
          </a:prstGeom>
        </p:spPr>
      </p:pic>
      <p:sp>
        <p:nvSpPr>
          <p:cNvPr id="11" name="Textfeld 10">
            <a:extLst>
              <a:ext uri="{FF2B5EF4-FFF2-40B4-BE49-F238E27FC236}">
                <a16:creationId xmlns:a16="http://schemas.microsoft.com/office/drawing/2014/main" id="{1DFBFAA1-FA58-C4D0-557D-7523C80285A5}"/>
              </a:ext>
            </a:extLst>
          </p:cNvPr>
          <p:cNvSpPr txBox="1"/>
          <p:nvPr/>
        </p:nvSpPr>
        <p:spPr>
          <a:xfrm>
            <a:off x="1375859" y="344428"/>
            <a:ext cx="7938262" cy="1015663"/>
          </a:xfrm>
          <a:prstGeom prst="rect">
            <a:avLst/>
          </a:prstGeom>
          <a:noFill/>
        </p:spPr>
        <p:txBody>
          <a:bodyPr wrap="square" rtlCol="0">
            <a:spAutoFit/>
          </a:bodyPr>
          <a:lstStyle/>
          <a:p>
            <a:r>
              <a:rPr lang="de-DE" sz="3800" dirty="0">
                <a:latin typeface="Garamond" panose="02020404030301010803" pitchFamily="18" charset="0"/>
                <a:cs typeface="Arial" panose="020B0604020202020204" pitchFamily="34" charset="0"/>
              </a:rPr>
              <a:t>Austauschrunde 1:</a:t>
            </a:r>
            <a:br>
              <a:rPr lang="de-DE" sz="3800" dirty="0">
                <a:latin typeface="Garamond" panose="02020404030301010803" pitchFamily="18" charset="0"/>
                <a:cs typeface="Arial" panose="020B0604020202020204" pitchFamily="34" charset="0"/>
              </a:rPr>
            </a:br>
            <a:r>
              <a:rPr lang="de-DE" sz="2200" dirty="0">
                <a:latin typeface="Garamond" panose="02020404030301010803" pitchFamily="18" charset="0"/>
                <a:cs typeface="Arial" panose="020B0604020202020204" pitchFamily="34" charset="0"/>
              </a:rPr>
              <a:t>Optimierungsvorschläge entwickeln (Diskussion und Ideenfindung)</a:t>
            </a:r>
          </a:p>
        </p:txBody>
      </p:sp>
      <p:sp>
        <p:nvSpPr>
          <p:cNvPr id="15" name="Textfeld 14">
            <a:extLst>
              <a:ext uri="{FF2B5EF4-FFF2-40B4-BE49-F238E27FC236}">
                <a16:creationId xmlns:a16="http://schemas.microsoft.com/office/drawing/2014/main" id="{19819B16-95A5-676C-795A-3D98D226A7F5}"/>
              </a:ext>
            </a:extLst>
          </p:cNvPr>
          <p:cNvSpPr txBox="1"/>
          <p:nvPr/>
        </p:nvSpPr>
        <p:spPr>
          <a:xfrm>
            <a:off x="2331310" y="3435315"/>
            <a:ext cx="4615398" cy="972126"/>
          </a:xfrm>
          <a:prstGeom prst="rect">
            <a:avLst/>
          </a:prstGeom>
          <a:noFill/>
        </p:spPr>
        <p:txBody>
          <a:bodyPr wrap="square">
            <a:spAutoFit/>
          </a:bodyPr>
          <a:lstStyle/>
          <a:p>
            <a:pPr lvl="0">
              <a:lnSpc>
                <a:spcPct val="107000"/>
              </a:lnSpc>
              <a:spcAft>
                <a:spcPts val="600"/>
              </a:spcAft>
              <a:buSzPts val="1100"/>
            </a:pPr>
            <a:r>
              <a:rPr lang="de-DE" dirty="0">
                <a:solidFill>
                  <a:srgbClr val="000000"/>
                </a:solidFill>
                <a:latin typeface="Garamond" panose="02020404030301010803" pitchFamily="18" charset="0"/>
                <a:ea typeface="Aptos" panose="020B0004020202020204" pitchFamily="34" charset="0"/>
              </a:rPr>
              <a:t>Diskutieren Sie zu diesen drei Items die Erfahrungen, die Sie in Ihrer Arbeit im Controlling gemacht haben. </a:t>
            </a:r>
            <a:endParaRPr lang="de-DE" sz="2400" dirty="0">
              <a:effectLst/>
              <a:latin typeface="Garamond" panose="02020404030301010803" pitchFamily="18" charset="0"/>
              <a:ea typeface="Calibri" panose="020F0502020204030204" pitchFamily="34" charset="0"/>
            </a:endParaRPr>
          </a:p>
        </p:txBody>
      </p:sp>
      <p:sp>
        <p:nvSpPr>
          <p:cNvPr id="16" name="Abgerundetes Rechteck 15">
            <a:extLst>
              <a:ext uri="{FF2B5EF4-FFF2-40B4-BE49-F238E27FC236}">
                <a16:creationId xmlns:a16="http://schemas.microsoft.com/office/drawing/2014/main" id="{8663A4F7-8D83-57CC-8682-0C03BC01C5E8}"/>
              </a:ext>
            </a:extLst>
          </p:cNvPr>
          <p:cNvSpPr/>
          <p:nvPr/>
        </p:nvSpPr>
        <p:spPr>
          <a:xfrm>
            <a:off x="1497210" y="2150677"/>
            <a:ext cx="540000" cy="539190"/>
          </a:xfrm>
          <a:prstGeom prst="roundRect">
            <a:avLst/>
          </a:prstGeom>
          <a:solidFill>
            <a:srgbClr val="F2EC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3200" dirty="0">
                <a:solidFill>
                  <a:schemeClr val="tx1"/>
                </a:solidFill>
                <a:latin typeface="Garamond" panose="02020404030301010803" pitchFamily="18" charset="0"/>
                <a:ea typeface="+mj-ea"/>
                <a:cs typeface="+mj-cs"/>
              </a:rPr>
              <a:t>1</a:t>
            </a:r>
          </a:p>
        </p:txBody>
      </p:sp>
      <p:sp>
        <p:nvSpPr>
          <p:cNvPr id="17" name="Abgerundetes Rechteck 16">
            <a:extLst>
              <a:ext uri="{FF2B5EF4-FFF2-40B4-BE49-F238E27FC236}">
                <a16:creationId xmlns:a16="http://schemas.microsoft.com/office/drawing/2014/main" id="{6D954658-D1E0-946E-37B0-4CFCC90954EF}"/>
              </a:ext>
            </a:extLst>
          </p:cNvPr>
          <p:cNvSpPr/>
          <p:nvPr/>
        </p:nvSpPr>
        <p:spPr>
          <a:xfrm>
            <a:off x="1497212" y="3486076"/>
            <a:ext cx="540000" cy="539190"/>
          </a:xfrm>
          <a:prstGeom prst="roundRect">
            <a:avLst/>
          </a:prstGeom>
          <a:solidFill>
            <a:srgbClr val="F2EC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tx1"/>
                </a:solidFill>
                <a:latin typeface="Garamond" panose="02020404030301010803" pitchFamily="18" charset="0"/>
              </a:rPr>
              <a:t>2</a:t>
            </a:r>
          </a:p>
        </p:txBody>
      </p:sp>
      <p:sp>
        <p:nvSpPr>
          <p:cNvPr id="19" name="Textfeld 18">
            <a:extLst>
              <a:ext uri="{FF2B5EF4-FFF2-40B4-BE49-F238E27FC236}">
                <a16:creationId xmlns:a16="http://schemas.microsoft.com/office/drawing/2014/main" id="{B058BB74-6F8C-F07C-9841-34CA5C5B370A}"/>
              </a:ext>
            </a:extLst>
          </p:cNvPr>
          <p:cNvSpPr txBox="1"/>
          <p:nvPr/>
        </p:nvSpPr>
        <p:spPr>
          <a:xfrm>
            <a:off x="2232455" y="2125501"/>
            <a:ext cx="4714253" cy="972126"/>
          </a:xfrm>
          <a:prstGeom prst="rect">
            <a:avLst/>
          </a:prstGeom>
          <a:noFill/>
        </p:spPr>
        <p:txBody>
          <a:bodyPr wrap="square">
            <a:spAutoFit/>
          </a:bodyPr>
          <a:lstStyle/>
          <a:p>
            <a:pPr lvl="0">
              <a:lnSpc>
                <a:spcPct val="107000"/>
              </a:lnSpc>
              <a:spcAft>
                <a:spcPts val="600"/>
              </a:spcAft>
              <a:buSzPts val="1100"/>
            </a:pPr>
            <a:r>
              <a:rPr lang="de-DE" sz="1800" dirty="0">
                <a:solidFill>
                  <a:srgbClr val="000000"/>
                </a:solidFill>
                <a:effectLst/>
                <a:latin typeface="Garamond" panose="02020404030301010803" pitchFamily="18" charset="0"/>
                <a:ea typeface="Aptos" panose="020B0004020202020204" pitchFamily="34" charset="0"/>
              </a:rPr>
              <a:t>Wählen Sie innerhalb Ihrer Gruppe </a:t>
            </a:r>
            <a:r>
              <a:rPr lang="de-DE" sz="1800" u="sng" dirty="0">
                <a:solidFill>
                  <a:srgbClr val="000000"/>
                </a:solidFill>
                <a:effectLst/>
                <a:latin typeface="Garamond" panose="02020404030301010803" pitchFamily="18" charset="0"/>
                <a:ea typeface="Aptos" panose="020B0004020202020204" pitchFamily="34" charset="0"/>
              </a:rPr>
              <a:t>drei Items</a:t>
            </a:r>
            <a:r>
              <a:rPr lang="de-DE" sz="1800" dirty="0">
                <a:solidFill>
                  <a:srgbClr val="000000"/>
                </a:solidFill>
                <a:effectLst/>
                <a:latin typeface="Garamond" panose="02020404030301010803" pitchFamily="18" charset="0"/>
                <a:ea typeface="Aptos" panose="020B0004020202020204" pitchFamily="34" charset="0"/>
              </a:rPr>
              <a:t> aus, bei denen Sie Verbesserungspotenzial sehen oder </a:t>
            </a:r>
            <a:r>
              <a:rPr lang="de-DE" dirty="0">
                <a:solidFill>
                  <a:srgbClr val="000000"/>
                </a:solidFill>
                <a:latin typeface="Garamond" panose="02020404030301010803" pitchFamily="18" charset="0"/>
                <a:ea typeface="Aptos" panose="020B0004020202020204" pitchFamily="34" charset="0"/>
              </a:rPr>
              <a:t>wo</a:t>
            </a:r>
            <a:r>
              <a:rPr lang="de-DE" sz="1800" dirty="0">
                <a:solidFill>
                  <a:srgbClr val="000000"/>
                </a:solidFill>
                <a:effectLst/>
                <a:latin typeface="Garamond" panose="02020404030301010803" pitchFamily="18" charset="0"/>
                <a:ea typeface="Aptos" panose="020B0004020202020204" pitchFamily="34" charset="0"/>
              </a:rPr>
              <a:t> Sie sich gerne professionalisieren wollen.</a:t>
            </a:r>
            <a:endParaRPr lang="de-DE" sz="2400" dirty="0">
              <a:effectLst/>
              <a:latin typeface="Garamond" panose="02020404030301010803" pitchFamily="18" charset="0"/>
              <a:ea typeface="Calibri" panose="020F0502020204030204" pitchFamily="34" charset="0"/>
            </a:endParaRPr>
          </a:p>
        </p:txBody>
      </p:sp>
      <p:sp>
        <p:nvSpPr>
          <p:cNvPr id="12" name="Textfeld 11">
            <a:extLst>
              <a:ext uri="{FF2B5EF4-FFF2-40B4-BE49-F238E27FC236}">
                <a16:creationId xmlns:a16="http://schemas.microsoft.com/office/drawing/2014/main" id="{19819B16-95A5-676C-795A-3D98D226A7F5}"/>
              </a:ext>
            </a:extLst>
          </p:cNvPr>
          <p:cNvSpPr txBox="1"/>
          <p:nvPr/>
        </p:nvSpPr>
        <p:spPr>
          <a:xfrm>
            <a:off x="2329333" y="4747497"/>
            <a:ext cx="4615398" cy="972126"/>
          </a:xfrm>
          <a:prstGeom prst="rect">
            <a:avLst/>
          </a:prstGeom>
          <a:noFill/>
        </p:spPr>
        <p:txBody>
          <a:bodyPr wrap="square">
            <a:spAutoFit/>
          </a:bodyPr>
          <a:lstStyle/>
          <a:p>
            <a:pPr lvl="0">
              <a:lnSpc>
                <a:spcPct val="107000"/>
              </a:lnSpc>
              <a:spcAft>
                <a:spcPts val="600"/>
              </a:spcAft>
              <a:buSzPts val="1100"/>
            </a:pPr>
            <a:r>
              <a:rPr lang="de-DE" dirty="0">
                <a:solidFill>
                  <a:srgbClr val="000000"/>
                </a:solidFill>
                <a:latin typeface="Garamond" panose="02020404030301010803" pitchFamily="18" charset="0"/>
                <a:ea typeface="Aptos" panose="020B0004020202020204" pitchFamily="34" charset="0"/>
              </a:rPr>
              <a:t>Entwickeln Sie gemeinsam Ideen, wie Sie den Bereich des jeweils gewählte Item verbessern können und dokumentieren Sie Ihre Vorschläge.</a:t>
            </a:r>
            <a:endParaRPr lang="de-DE" sz="2400" dirty="0">
              <a:effectLst/>
              <a:latin typeface="Garamond" panose="02020404030301010803" pitchFamily="18" charset="0"/>
              <a:ea typeface="Calibri" panose="020F0502020204030204" pitchFamily="34" charset="0"/>
            </a:endParaRPr>
          </a:p>
        </p:txBody>
      </p:sp>
      <p:sp>
        <p:nvSpPr>
          <p:cNvPr id="14" name="Abgerundetes Rechteck 13">
            <a:extLst>
              <a:ext uri="{FF2B5EF4-FFF2-40B4-BE49-F238E27FC236}">
                <a16:creationId xmlns:a16="http://schemas.microsoft.com/office/drawing/2014/main" id="{6D954658-D1E0-946E-37B0-4CFCC90954EF}"/>
              </a:ext>
            </a:extLst>
          </p:cNvPr>
          <p:cNvSpPr/>
          <p:nvPr/>
        </p:nvSpPr>
        <p:spPr>
          <a:xfrm>
            <a:off x="1495235" y="4798258"/>
            <a:ext cx="540000" cy="539190"/>
          </a:xfrm>
          <a:prstGeom prst="roundRect">
            <a:avLst/>
          </a:prstGeom>
          <a:solidFill>
            <a:srgbClr val="F2EC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tx1"/>
                </a:solidFill>
                <a:latin typeface="Garamond" panose="02020404030301010803" pitchFamily="18" charset="0"/>
              </a:rPr>
              <a:t>3</a:t>
            </a:r>
          </a:p>
        </p:txBody>
      </p:sp>
      <p:sp>
        <p:nvSpPr>
          <p:cNvPr id="6" name="Titel 5"/>
          <p:cNvSpPr>
            <a:spLocks noGrp="1"/>
          </p:cNvSpPr>
          <p:nvPr>
            <p:ph type="title"/>
          </p:nvPr>
        </p:nvSpPr>
        <p:spPr/>
        <p:txBody>
          <a:bodyPr/>
          <a:lstStyle/>
          <a:p>
            <a:r>
              <a:rPr lang="de-DE" dirty="0"/>
              <a:t> </a:t>
            </a:r>
          </a:p>
        </p:txBody>
      </p:sp>
      <p:pic>
        <p:nvPicPr>
          <p:cNvPr id="8" name="Grafik 7" descr="Gruppenbrainstorming Silhouette">
            <a:extLst>
              <a:ext uri="{FF2B5EF4-FFF2-40B4-BE49-F238E27FC236}">
                <a16:creationId xmlns:a16="http://schemas.microsoft.com/office/drawing/2014/main" id="{B54E1CE7-BDF6-807B-EDD8-9709C181869C}"/>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7525109" y="2055813"/>
            <a:ext cx="3420000" cy="3420000"/>
          </a:xfrm>
          <a:prstGeom prst="rect">
            <a:avLst/>
          </a:prstGeom>
        </p:spPr>
      </p:pic>
    </p:spTree>
    <p:extLst>
      <p:ext uri="{BB962C8B-B14F-4D97-AF65-F5344CB8AC3E}">
        <p14:creationId xmlns:p14="http://schemas.microsoft.com/office/powerpoint/2010/main" val="3755126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8F3E6"/>
        </a:solidFill>
        <a:effectLst/>
      </p:bgPr>
    </p:bg>
    <p:spTree>
      <p:nvGrpSpPr>
        <p:cNvPr id="1" name="">
          <a:extLst>
            <a:ext uri="{FF2B5EF4-FFF2-40B4-BE49-F238E27FC236}">
              <a16:creationId xmlns:a16="http://schemas.microsoft.com/office/drawing/2014/main" id="{32AE1E01-812D-5C06-3025-70B12680ECF6}"/>
            </a:ext>
          </a:extLst>
        </p:cNvPr>
        <p:cNvGrpSpPr/>
        <p:nvPr/>
      </p:nvGrpSpPr>
      <p:grpSpPr>
        <a:xfrm>
          <a:off x="0" y="0"/>
          <a:ext cx="0" cy="0"/>
          <a:chOff x="0" y="0"/>
          <a:chExt cx="0" cy="0"/>
        </a:xfrm>
      </p:grpSpPr>
      <p:sp>
        <p:nvSpPr>
          <p:cNvPr id="4" name="Textfeld 3">
            <a:extLst>
              <a:ext uri="{FF2B5EF4-FFF2-40B4-BE49-F238E27FC236}">
                <a16:creationId xmlns:a16="http://schemas.microsoft.com/office/drawing/2014/main" id="{B6FE2290-7433-A090-BFC9-2B233B75DFE9}"/>
              </a:ext>
            </a:extLst>
          </p:cNvPr>
          <p:cNvSpPr txBox="1"/>
          <p:nvPr/>
        </p:nvSpPr>
        <p:spPr>
          <a:xfrm>
            <a:off x="0" y="1065863"/>
            <a:ext cx="1064022" cy="400110"/>
          </a:xfrm>
          <a:prstGeom prst="rect">
            <a:avLst/>
          </a:prstGeom>
          <a:noFill/>
        </p:spPr>
        <p:txBody>
          <a:bodyPr wrap="square" rtlCol="0">
            <a:spAutoFit/>
          </a:bodyPr>
          <a:lstStyle/>
          <a:p>
            <a:pPr algn="ctr"/>
            <a:r>
              <a:rPr lang="de-DE" sz="2000" dirty="0" err="1">
                <a:latin typeface="Garamond" panose="02020404030301010803" pitchFamily="18" charset="0"/>
                <a:ea typeface="+mj-ea"/>
                <a:cs typeface="+mj-cs"/>
              </a:rPr>
              <a:t>Step</a:t>
            </a:r>
            <a:r>
              <a:rPr lang="de-DE" sz="2000" b="1" dirty="0"/>
              <a:t> </a:t>
            </a:r>
            <a:r>
              <a:rPr lang="de-DE" sz="2000" dirty="0">
                <a:latin typeface="Garamond" panose="02020404030301010803" pitchFamily="18" charset="0"/>
                <a:ea typeface="+mj-ea"/>
                <a:cs typeface="+mj-cs"/>
              </a:rPr>
              <a:t>3</a:t>
            </a:r>
          </a:p>
        </p:txBody>
      </p:sp>
      <p:cxnSp>
        <p:nvCxnSpPr>
          <p:cNvPr id="10" name="Gerade Verbindung 9" descr="Gerade Verbindung">
            <a:extLst>
              <a:ext uri="{FF2B5EF4-FFF2-40B4-BE49-F238E27FC236}">
                <a16:creationId xmlns:a16="http://schemas.microsoft.com/office/drawing/2014/main" id="{E204F398-F3CF-8C50-CE1C-E475B74A9426}"/>
              </a:ext>
            </a:extLst>
          </p:cNvPr>
          <p:cNvCxnSpPr>
            <a:cxnSpLocks/>
          </p:cNvCxnSpPr>
          <p:nvPr/>
        </p:nvCxnSpPr>
        <p:spPr>
          <a:xfrm>
            <a:off x="1026420" y="0"/>
            <a:ext cx="0" cy="6858000"/>
          </a:xfrm>
          <a:prstGeom prst="line">
            <a:avLst/>
          </a:prstGeom>
          <a:ln w="28575">
            <a:solidFill>
              <a:srgbClr val="F2ECCA"/>
            </a:solidFill>
          </a:ln>
        </p:spPr>
        <p:style>
          <a:lnRef idx="2">
            <a:schemeClr val="accent1"/>
          </a:lnRef>
          <a:fillRef idx="0">
            <a:schemeClr val="accent1"/>
          </a:fillRef>
          <a:effectRef idx="1">
            <a:schemeClr val="accent1"/>
          </a:effectRef>
          <a:fontRef idx="minor">
            <a:schemeClr val="tx1"/>
          </a:fontRef>
        </p:style>
      </p:cxnSp>
      <p:sp>
        <p:nvSpPr>
          <p:cNvPr id="11" name="Textfeld 10">
            <a:extLst>
              <a:ext uri="{FF2B5EF4-FFF2-40B4-BE49-F238E27FC236}">
                <a16:creationId xmlns:a16="http://schemas.microsoft.com/office/drawing/2014/main" id="{D1DEE14D-B9C8-70BB-DAEA-7B75DBCF000A}"/>
              </a:ext>
            </a:extLst>
          </p:cNvPr>
          <p:cNvSpPr txBox="1"/>
          <p:nvPr/>
        </p:nvSpPr>
        <p:spPr>
          <a:xfrm>
            <a:off x="1375860" y="450310"/>
            <a:ext cx="5441198" cy="1015663"/>
          </a:xfrm>
          <a:prstGeom prst="rect">
            <a:avLst/>
          </a:prstGeom>
          <a:noFill/>
        </p:spPr>
        <p:txBody>
          <a:bodyPr wrap="square" rtlCol="0">
            <a:spAutoFit/>
          </a:bodyPr>
          <a:lstStyle/>
          <a:p>
            <a:r>
              <a:rPr lang="de-DE" sz="3800" dirty="0">
                <a:latin typeface="Garamond" panose="02020404030301010803" pitchFamily="18" charset="0"/>
                <a:cs typeface="Arial" panose="020B0604020202020204" pitchFamily="34" charset="0"/>
              </a:rPr>
              <a:t>Austauschrunde 2:</a:t>
            </a:r>
            <a:br>
              <a:rPr lang="de-DE" sz="3800" dirty="0">
                <a:latin typeface="Garamond" panose="02020404030301010803" pitchFamily="18" charset="0"/>
                <a:cs typeface="Arial" panose="020B0604020202020204" pitchFamily="34" charset="0"/>
              </a:rPr>
            </a:br>
            <a:r>
              <a:rPr lang="de-DE" sz="2200" dirty="0">
                <a:latin typeface="Garamond" panose="02020404030301010803" pitchFamily="18" charset="0"/>
                <a:cs typeface="Arial" panose="020B0604020202020204" pitchFamily="34" charset="0"/>
              </a:rPr>
              <a:t>Optimierungsvorschläge konkretisieren</a:t>
            </a:r>
          </a:p>
        </p:txBody>
      </p:sp>
      <p:sp>
        <p:nvSpPr>
          <p:cNvPr id="19" name="Textfeld 18">
            <a:extLst>
              <a:ext uri="{FF2B5EF4-FFF2-40B4-BE49-F238E27FC236}">
                <a16:creationId xmlns:a16="http://schemas.microsoft.com/office/drawing/2014/main" id="{1B874343-0B9D-69DA-B35F-4859BE9A1BA1}"/>
              </a:ext>
            </a:extLst>
          </p:cNvPr>
          <p:cNvSpPr txBox="1"/>
          <p:nvPr/>
        </p:nvSpPr>
        <p:spPr>
          <a:xfrm>
            <a:off x="2180761" y="2151433"/>
            <a:ext cx="4383813" cy="729110"/>
          </a:xfrm>
          <a:prstGeom prst="rect">
            <a:avLst/>
          </a:prstGeom>
          <a:solidFill>
            <a:srgbClr val="FBFAF2"/>
          </a:solidFill>
        </p:spPr>
        <p:txBody>
          <a:bodyPr wrap="square">
            <a:spAutoFit/>
          </a:bodyPr>
          <a:lstStyle/>
          <a:p>
            <a:pPr lvl="0">
              <a:lnSpc>
                <a:spcPct val="107000"/>
              </a:lnSpc>
              <a:spcAft>
                <a:spcPts val="600"/>
              </a:spcAft>
              <a:buSzPts val="1100"/>
            </a:pPr>
            <a:r>
              <a:rPr lang="de-DE" sz="1800" b="1" dirty="0">
                <a:solidFill>
                  <a:srgbClr val="000000"/>
                </a:solidFill>
                <a:effectLst/>
                <a:latin typeface="Garamond" panose="02020404030301010803" pitchFamily="18" charset="0"/>
                <a:ea typeface="Aptos" panose="020B0004020202020204" pitchFamily="34" charset="0"/>
              </a:rPr>
              <a:t>Prioritäten setzen</a:t>
            </a:r>
          </a:p>
          <a:p>
            <a:pPr lvl="0">
              <a:lnSpc>
                <a:spcPct val="107000"/>
              </a:lnSpc>
              <a:spcAft>
                <a:spcPts val="600"/>
              </a:spcAft>
              <a:buSzPts val="1100"/>
            </a:pPr>
            <a:r>
              <a:rPr lang="de-DE" sz="1600" dirty="0">
                <a:solidFill>
                  <a:srgbClr val="000000"/>
                </a:solidFill>
                <a:latin typeface="Garamond" panose="02020404030301010803" pitchFamily="18" charset="0"/>
                <a:ea typeface="Aptos" panose="020B0004020202020204" pitchFamily="34" charset="0"/>
              </a:rPr>
              <a:t>Welcher Aspekt ist Ihnen am wichtigsten?</a:t>
            </a:r>
            <a:endParaRPr lang="de-DE" sz="2000" dirty="0">
              <a:effectLst/>
              <a:latin typeface="Garamond" panose="02020404030301010803" pitchFamily="18" charset="0"/>
              <a:ea typeface="Calibri" panose="020F0502020204030204" pitchFamily="34" charset="0"/>
            </a:endParaRPr>
          </a:p>
        </p:txBody>
      </p:sp>
      <p:pic>
        <p:nvPicPr>
          <p:cNvPr id="3" name="Grafik 2" descr="Harvey Balls 75% mit einfarbiger Füllung">
            <a:extLst>
              <a:ext uri="{FF2B5EF4-FFF2-40B4-BE49-F238E27FC236}">
                <a16:creationId xmlns:a16="http://schemas.microsoft.com/office/drawing/2014/main" id="{9CE62921-0FDA-7918-3383-80C89BDB3D53}"/>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81816" y="238141"/>
            <a:ext cx="720000" cy="720000"/>
          </a:xfrm>
          <a:prstGeom prst="rect">
            <a:avLst/>
          </a:prstGeom>
        </p:spPr>
      </p:pic>
      <p:sp>
        <p:nvSpPr>
          <p:cNvPr id="7" name="Eingebuchteter Richtungspfeil 6">
            <a:extLst>
              <a:ext uri="{FF2B5EF4-FFF2-40B4-BE49-F238E27FC236}">
                <a16:creationId xmlns:a16="http://schemas.microsoft.com/office/drawing/2014/main" id="{8D94BDBB-786F-0DD6-7CC5-064B178B7EB1}"/>
              </a:ext>
            </a:extLst>
          </p:cNvPr>
          <p:cNvSpPr/>
          <p:nvPr/>
        </p:nvSpPr>
        <p:spPr>
          <a:xfrm rot="5400000">
            <a:off x="1417030" y="2221837"/>
            <a:ext cx="740393" cy="580030"/>
          </a:xfrm>
          <a:prstGeom prst="chevron">
            <a:avLst>
              <a:gd name="adj" fmla="val 19412"/>
            </a:avLst>
          </a:prstGeom>
          <a:solidFill>
            <a:srgbClr val="F2ECCA"/>
          </a:solid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de-DE" sz="3200" dirty="0">
                <a:solidFill>
                  <a:schemeClr val="tx1"/>
                </a:solidFill>
                <a:latin typeface="Garamond" panose="02020404030301010803" pitchFamily="18" charset="0"/>
                <a:ea typeface="+mj-ea"/>
                <a:cs typeface="+mj-cs"/>
              </a:rPr>
              <a:t>1</a:t>
            </a:r>
          </a:p>
        </p:txBody>
      </p:sp>
      <p:sp>
        <p:nvSpPr>
          <p:cNvPr id="8" name="Textfeld 7">
            <a:extLst>
              <a:ext uri="{FF2B5EF4-FFF2-40B4-BE49-F238E27FC236}">
                <a16:creationId xmlns:a16="http://schemas.microsoft.com/office/drawing/2014/main" id="{FD1AD396-C0D0-BC3A-7F9A-59EB04304D6E}"/>
              </a:ext>
            </a:extLst>
          </p:cNvPr>
          <p:cNvSpPr txBox="1"/>
          <p:nvPr/>
        </p:nvSpPr>
        <p:spPr>
          <a:xfrm>
            <a:off x="2180760" y="3295922"/>
            <a:ext cx="4383813" cy="720838"/>
          </a:xfrm>
          <a:prstGeom prst="rect">
            <a:avLst/>
          </a:prstGeom>
          <a:solidFill>
            <a:srgbClr val="FBFAF2"/>
          </a:solidFill>
        </p:spPr>
        <p:txBody>
          <a:bodyPr wrap="square">
            <a:spAutoFit/>
          </a:bodyPr>
          <a:lstStyle/>
          <a:p>
            <a:pPr lvl="0">
              <a:lnSpc>
                <a:spcPct val="107000"/>
              </a:lnSpc>
              <a:spcAft>
                <a:spcPts val="600"/>
              </a:spcAft>
              <a:buSzPts val="1100"/>
            </a:pPr>
            <a:r>
              <a:rPr lang="de-DE" sz="1800" b="1" dirty="0">
                <a:solidFill>
                  <a:srgbClr val="000000"/>
                </a:solidFill>
                <a:effectLst/>
                <a:latin typeface="Garamond" panose="02020404030301010803" pitchFamily="18" charset="0"/>
                <a:ea typeface="Aptos" panose="020B0004020202020204" pitchFamily="34" charset="0"/>
              </a:rPr>
              <a:t>Aktionen planen</a:t>
            </a:r>
          </a:p>
          <a:p>
            <a:pPr lvl="0">
              <a:lnSpc>
                <a:spcPct val="107000"/>
              </a:lnSpc>
              <a:spcAft>
                <a:spcPts val="600"/>
              </a:spcAft>
              <a:buSzPts val="1100"/>
            </a:pPr>
            <a:r>
              <a:rPr lang="de-DE" sz="1600" dirty="0">
                <a:solidFill>
                  <a:srgbClr val="000000"/>
                </a:solidFill>
                <a:latin typeface="Garamond" panose="02020404030301010803" pitchFamily="18" charset="0"/>
                <a:ea typeface="Aptos" panose="020B0004020202020204" pitchFamily="34" charset="0"/>
              </a:rPr>
              <a:t>Wie kann dieser Aspekt konkret verbessert werden?</a:t>
            </a:r>
            <a:endParaRPr lang="de-DE" sz="2000" dirty="0">
              <a:effectLst/>
              <a:latin typeface="Garamond" panose="02020404030301010803" pitchFamily="18" charset="0"/>
              <a:ea typeface="Calibri" panose="020F0502020204030204" pitchFamily="34" charset="0"/>
            </a:endParaRPr>
          </a:p>
        </p:txBody>
      </p:sp>
      <p:sp>
        <p:nvSpPr>
          <p:cNvPr id="9" name="Eingebuchteter Richtungspfeil 8">
            <a:extLst>
              <a:ext uri="{FF2B5EF4-FFF2-40B4-BE49-F238E27FC236}">
                <a16:creationId xmlns:a16="http://schemas.microsoft.com/office/drawing/2014/main" id="{A101F977-420C-2DAB-1066-51417B8C24CF}"/>
              </a:ext>
            </a:extLst>
          </p:cNvPr>
          <p:cNvSpPr/>
          <p:nvPr/>
        </p:nvSpPr>
        <p:spPr>
          <a:xfrm rot="5400000">
            <a:off x="1417029" y="3366326"/>
            <a:ext cx="740393" cy="580030"/>
          </a:xfrm>
          <a:prstGeom prst="chevron">
            <a:avLst>
              <a:gd name="adj" fmla="val 19412"/>
            </a:avLst>
          </a:prstGeom>
          <a:solidFill>
            <a:srgbClr val="F2ECCA"/>
          </a:solid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de-DE" sz="3200" dirty="0">
                <a:solidFill>
                  <a:schemeClr val="tx1"/>
                </a:solidFill>
                <a:latin typeface="Garamond" panose="02020404030301010803" pitchFamily="18" charset="0"/>
                <a:ea typeface="+mj-ea"/>
                <a:cs typeface="+mj-cs"/>
              </a:rPr>
              <a:t>2</a:t>
            </a:r>
          </a:p>
        </p:txBody>
      </p:sp>
      <p:sp>
        <p:nvSpPr>
          <p:cNvPr id="12" name="Textfeld 11">
            <a:extLst>
              <a:ext uri="{FF2B5EF4-FFF2-40B4-BE49-F238E27FC236}">
                <a16:creationId xmlns:a16="http://schemas.microsoft.com/office/drawing/2014/main" id="{6F05D684-43AC-6430-95C9-B9692AFDEE67}"/>
              </a:ext>
            </a:extLst>
          </p:cNvPr>
          <p:cNvSpPr txBox="1"/>
          <p:nvPr/>
        </p:nvSpPr>
        <p:spPr>
          <a:xfrm>
            <a:off x="2180760" y="4385565"/>
            <a:ext cx="4383813" cy="720838"/>
          </a:xfrm>
          <a:prstGeom prst="rect">
            <a:avLst/>
          </a:prstGeom>
          <a:solidFill>
            <a:srgbClr val="FBFAF2"/>
          </a:solidFill>
        </p:spPr>
        <p:txBody>
          <a:bodyPr wrap="square">
            <a:spAutoFit/>
          </a:bodyPr>
          <a:lstStyle/>
          <a:p>
            <a:pPr lvl="0">
              <a:lnSpc>
                <a:spcPct val="107000"/>
              </a:lnSpc>
              <a:spcAft>
                <a:spcPts val="600"/>
              </a:spcAft>
              <a:buSzPts val="1100"/>
            </a:pPr>
            <a:r>
              <a:rPr lang="de-DE" sz="1800" b="1" dirty="0">
                <a:solidFill>
                  <a:srgbClr val="000000"/>
                </a:solidFill>
                <a:effectLst/>
                <a:latin typeface="Garamond" panose="02020404030301010803" pitchFamily="18" charset="0"/>
                <a:ea typeface="Aptos" panose="020B0004020202020204" pitchFamily="34" charset="0"/>
              </a:rPr>
              <a:t>Zeitrahmen definieren</a:t>
            </a:r>
          </a:p>
          <a:p>
            <a:pPr lvl="0">
              <a:lnSpc>
                <a:spcPct val="107000"/>
              </a:lnSpc>
              <a:spcAft>
                <a:spcPts val="600"/>
              </a:spcAft>
              <a:buSzPts val="1100"/>
            </a:pPr>
            <a:r>
              <a:rPr lang="de-DE" sz="1600" dirty="0">
                <a:solidFill>
                  <a:srgbClr val="000000"/>
                </a:solidFill>
                <a:latin typeface="Garamond" panose="02020404030301010803" pitchFamily="18" charset="0"/>
                <a:ea typeface="Aptos" panose="020B0004020202020204" pitchFamily="34" charset="0"/>
              </a:rPr>
              <a:t>Wann sollen die Verbesserungen umgesetzt werden?</a:t>
            </a:r>
            <a:endParaRPr lang="de-DE" sz="2000" dirty="0">
              <a:effectLst/>
              <a:latin typeface="Garamond" panose="02020404030301010803" pitchFamily="18" charset="0"/>
              <a:ea typeface="Calibri" panose="020F0502020204030204" pitchFamily="34" charset="0"/>
            </a:endParaRPr>
          </a:p>
        </p:txBody>
      </p:sp>
      <p:sp>
        <p:nvSpPr>
          <p:cNvPr id="14" name="Eingebuchteter Richtungspfeil 13">
            <a:extLst>
              <a:ext uri="{FF2B5EF4-FFF2-40B4-BE49-F238E27FC236}">
                <a16:creationId xmlns:a16="http://schemas.microsoft.com/office/drawing/2014/main" id="{232C5A6E-B891-B121-FF25-BB71A30483D4}"/>
              </a:ext>
            </a:extLst>
          </p:cNvPr>
          <p:cNvSpPr/>
          <p:nvPr/>
        </p:nvSpPr>
        <p:spPr>
          <a:xfrm rot="5400000">
            <a:off x="1417029" y="4455969"/>
            <a:ext cx="740393" cy="580030"/>
          </a:xfrm>
          <a:prstGeom prst="chevron">
            <a:avLst>
              <a:gd name="adj" fmla="val 19412"/>
            </a:avLst>
          </a:prstGeom>
          <a:solidFill>
            <a:srgbClr val="F2ECCA"/>
          </a:solid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de-DE" sz="3200" dirty="0">
                <a:solidFill>
                  <a:schemeClr val="tx1"/>
                </a:solidFill>
                <a:latin typeface="Garamond" panose="02020404030301010803" pitchFamily="18" charset="0"/>
                <a:ea typeface="+mj-ea"/>
                <a:cs typeface="+mj-cs"/>
              </a:rPr>
              <a:t>3</a:t>
            </a:r>
          </a:p>
        </p:txBody>
      </p:sp>
      <p:sp>
        <p:nvSpPr>
          <p:cNvPr id="13" name="Titel 12"/>
          <p:cNvSpPr>
            <a:spLocks noGrp="1"/>
          </p:cNvSpPr>
          <p:nvPr>
            <p:ph type="title"/>
          </p:nvPr>
        </p:nvSpPr>
        <p:spPr/>
        <p:txBody>
          <a:bodyPr/>
          <a:lstStyle/>
          <a:p>
            <a:r>
              <a:rPr lang="de-DE" dirty="0"/>
              <a:t> </a:t>
            </a:r>
          </a:p>
        </p:txBody>
      </p:sp>
      <p:pic>
        <p:nvPicPr>
          <p:cNvPr id="5" name="Grafik 4" descr="Gruppenbrainstorming Silhouette">
            <a:extLst>
              <a:ext uri="{FF2B5EF4-FFF2-40B4-BE49-F238E27FC236}">
                <a16:creationId xmlns:a16="http://schemas.microsoft.com/office/drawing/2014/main" id="{9402C078-BBA8-EC3F-204B-35BFB7124F87}"/>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7525109" y="2055813"/>
            <a:ext cx="3420000" cy="3420000"/>
          </a:xfrm>
          <a:prstGeom prst="rect">
            <a:avLst/>
          </a:prstGeom>
        </p:spPr>
      </p:pic>
    </p:spTree>
    <p:extLst>
      <p:ext uri="{BB962C8B-B14F-4D97-AF65-F5344CB8AC3E}">
        <p14:creationId xmlns:p14="http://schemas.microsoft.com/office/powerpoint/2010/main" val="3649285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8F3E6"/>
        </a:solidFill>
        <a:effectLst/>
      </p:bgPr>
    </p:bg>
    <p:spTree>
      <p:nvGrpSpPr>
        <p:cNvPr id="1" name="">
          <a:extLst>
            <a:ext uri="{FF2B5EF4-FFF2-40B4-BE49-F238E27FC236}">
              <a16:creationId xmlns:a16="http://schemas.microsoft.com/office/drawing/2014/main" id="{F34E91CD-3C3C-81D2-ED61-F5BD61AB2AE6}"/>
            </a:ext>
          </a:extLst>
        </p:cNvPr>
        <p:cNvGrpSpPr/>
        <p:nvPr/>
      </p:nvGrpSpPr>
      <p:grpSpPr>
        <a:xfrm>
          <a:off x="0" y="0"/>
          <a:ext cx="0" cy="0"/>
          <a:chOff x="0" y="0"/>
          <a:chExt cx="0" cy="0"/>
        </a:xfrm>
      </p:grpSpPr>
      <p:cxnSp>
        <p:nvCxnSpPr>
          <p:cNvPr id="10" name="Gerade Verbindung 9" descr="Gerade Verbindung">
            <a:extLst>
              <a:ext uri="{FF2B5EF4-FFF2-40B4-BE49-F238E27FC236}">
                <a16:creationId xmlns:a16="http://schemas.microsoft.com/office/drawing/2014/main" id="{5EB38E0E-6CA9-CCE7-4410-A081A150F33C}"/>
              </a:ext>
            </a:extLst>
          </p:cNvPr>
          <p:cNvCxnSpPr>
            <a:cxnSpLocks/>
          </p:cNvCxnSpPr>
          <p:nvPr/>
        </p:nvCxnSpPr>
        <p:spPr>
          <a:xfrm>
            <a:off x="1026420" y="0"/>
            <a:ext cx="0" cy="6858000"/>
          </a:xfrm>
          <a:prstGeom prst="line">
            <a:avLst/>
          </a:prstGeom>
          <a:ln w="28575">
            <a:solidFill>
              <a:srgbClr val="F2ECCA"/>
            </a:solidFill>
          </a:ln>
        </p:spPr>
        <p:style>
          <a:lnRef idx="2">
            <a:schemeClr val="accent1"/>
          </a:lnRef>
          <a:fillRef idx="0">
            <a:schemeClr val="accent1"/>
          </a:fillRef>
          <a:effectRef idx="1">
            <a:schemeClr val="accent1"/>
          </a:effectRef>
          <a:fontRef idx="minor">
            <a:schemeClr val="tx1"/>
          </a:fontRef>
        </p:style>
      </p:cxnSp>
      <p:sp>
        <p:nvSpPr>
          <p:cNvPr id="11" name="Textfeld 10">
            <a:extLst>
              <a:ext uri="{FF2B5EF4-FFF2-40B4-BE49-F238E27FC236}">
                <a16:creationId xmlns:a16="http://schemas.microsoft.com/office/drawing/2014/main" id="{D715B733-1BF8-68DE-207A-D32CDC5B2814}"/>
              </a:ext>
            </a:extLst>
          </p:cNvPr>
          <p:cNvSpPr txBox="1"/>
          <p:nvPr/>
        </p:nvSpPr>
        <p:spPr>
          <a:xfrm>
            <a:off x="1375860" y="450310"/>
            <a:ext cx="5441198" cy="677108"/>
          </a:xfrm>
          <a:prstGeom prst="rect">
            <a:avLst/>
          </a:prstGeom>
          <a:noFill/>
        </p:spPr>
        <p:txBody>
          <a:bodyPr wrap="square" rtlCol="0">
            <a:spAutoFit/>
          </a:bodyPr>
          <a:lstStyle/>
          <a:p>
            <a:r>
              <a:rPr lang="de-DE" sz="3800" dirty="0">
                <a:latin typeface="Garamond" panose="02020404030301010803" pitchFamily="18" charset="0"/>
                <a:cs typeface="Arial" panose="020B0604020202020204" pitchFamily="34" charset="0"/>
              </a:rPr>
              <a:t>Feedback</a:t>
            </a:r>
          </a:p>
        </p:txBody>
      </p:sp>
      <p:sp>
        <p:nvSpPr>
          <p:cNvPr id="2" name="Oval 1" descr="Harvey Balls 100% mit einfarbiger Füllung">
            <a:extLst>
              <a:ext uri="{FF2B5EF4-FFF2-40B4-BE49-F238E27FC236}">
                <a16:creationId xmlns:a16="http://schemas.microsoft.com/office/drawing/2014/main" id="{65B1A3CD-6D30-04EE-DDF0-B9E611C6B324}"/>
              </a:ext>
            </a:extLst>
          </p:cNvPr>
          <p:cNvSpPr/>
          <p:nvPr/>
        </p:nvSpPr>
        <p:spPr>
          <a:xfrm>
            <a:off x="196407" y="280189"/>
            <a:ext cx="684000" cy="684000"/>
          </a:xfrm>
          <a:prstGeom prst="ellipse">
            <a:avLst/>
          </a:prstGeom>
          <a:solidFill>
            <a:schemeClr val="tx1"/>
          </a:solid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3" name="Grafik 12" descr="Getrennt Silhouette">
            <a:extLst>
              <a:ext uri="{FF2B5EF4-FFF2-40B4-BE49-F238E27FC236}">
                <a16:creationId xmlns:a16="http://schemas.microsoft.com/office/drawing/2014/main" id="{3613FDE0-B7E7-01A5-4CC1-3CE2D428B051}"/>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rot="5400000">
            <a:off x="7683837" y="4414064"/>
            <a:ext cx="914400" cy="914400"/>
          </a:xfrm>
          <a:prstGeom prst="rect">
            <a:avLst/>
          </a:prstGeom>
        </p:spPr>
      </p:pic>
      <p:pic>
        <p:nvPicPr>
          <p:cNvPr id="16" name="Grafik 15" descr="Einkaufstasche Silhouette">
            <a:extLst>
              <a:ext uri="{FF2B5EF4-FFF2-40B4-BE49-F238E27FC236}">
                <a16:creationId xmlns:a16="http://schemas.microsoft.com/office/drawing/2014/main" id="{E71757A4-55A9-2ED4-B30D-783DB6F38AF8}"/>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5434353" y="4414064"/>
            <a:ext cx="914400" cy="914400"/>
          </a:xfrm>
          <a:prstGeom prst="rect">
            <a:avLst/>
          </a:prstGeom>
        </p:spPr>
      </p:pic>
      <p:pic>
        <p:nvPicPr>
          <p:cNvPr id="18" name="Grafik 17" descr="Feder Silhouette">
            <a:extLst>
              <a:ext uri="{FF2B5EF4-FFF2-40B4-BE49-F238E27FC236}">
                <a16:creationId xmlns:a16="http://schemas.microsoft.com/office/drawing/2014/main" id="{EBEA9A1B-EB17-5587-B201-4C73F7AFF7AE}"/>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7683837" y="2291233"/>
            <a:ext cx="914400" cy="914400"/>
          </a:xfrm>
          <a:prstGeom prst="rect">
            <a:avLst/>
          </a:prstGeom>
        </p:spPr>
      </p:pic>
      <p:pic>
        <p:nvPicPr>
          <p:cNvPr id="21" name="Grafik 20" descr="Bodybuilder Silhouette">
            <a:extLst>
              <a:ext uri="{FF2B5EF4-FFF2-40B4-BE49-F238E27FC236}">
                <a16:creationId xmlns:a16="http://schemas.microsoft.com/office/drawing/2014/main" id="{0C521D59-67F5-7774-4C30-64C1BE4DE05F}"/>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5434353" y="2291233"/>
            <a:ext cx="914400" cy="914400"/>
          </a:xfrm>
          <a:prstGeom prst="rect">
            <a:avLst/>
          </a:prstGeom>
        </p:spPr>
      </p:pic>
      <p:pic>
        <p:nvPicPr>
          <p:cNvPr id="23" name="Grafik 22" descr="Daumen hoch-Zeichen Silhouette">
            <a:extLst>
              <a:ext uri="{FF2B5EF4-FFF2-40B4-BE49-F238E27FC236}">
                <a16:creationId xmlns:a16="http://schemas.microsoft.com/office/drawing/2014/main" id="{F529D5D7-8EEA-9B4E-8866-75080602E6BF}"/>
              </a:ext>
            </a:extLst>
          </p:cNvPr>
          <p:cNvPicPr>
            <a:picLocks noChangeAspect="1"/>
          </p:cNvPicPr>
          <p:nvPr/>
        </p:nvPicPr>
        <p:blipFill>
          <a:blip r:embed="rId10">
            <a:extLst>
              <a:ext uri="{96DAC541-7B7A-43D3-8B79-37D633B846F1}">
                <asvg:svgBlip xmlns:asvg="http://schemas.microsoft.com/office/drawing/2016/SVG/main" xmlns="" r:embed="rId11"/>
              </a:ext>
            </a:extLst>
          </a:blip>
          <a:stretch>
            <a:fillRect/>
          </a:stretch>
        </p:blipFill>
        <p:spPr>
          <a:xfrm>
            <a:off x="3152572" y="4411484"/>
            <a:ext cx="914400" cy="914400"/>
          </a:xfrm>
          <a:prstGeom prst="rect">
            <a:avLst/>
          </a:prstGeom>
        </p:spPr>
      </p:pic>
      <p:pic>
        <p:nvPicPr>
          <p:cNvPr id="25" name="Grafik 24" descr="Daumen runter Silhouette">
            <a:extLst>
              <a:ext uri="{FF2B5EF4-FFF2-40B4-BE49-F238E27FC236}">
                <a16:creationId xmlns:a16="http://schemas.microsoft.com/office/drawing/2014/main" id="{774433A5-CA18-0AEB-57E4-C71A158EA7E6}"/>
              </a:ext>
            </a:extLst>
          </p:cNvPr>
          <p:cNvPicPr>
            <a:picLocks noChangeAspect="1"/>
          </p:cNvPicPr>
          <p:nvPr/>
        </p:nvPicPr>
        <p:blipFill>
          <a:blip r:embed="rId12">
            <a:extLst>
              <a:ext uri="{96DAC541-7B7A-43D3-8B79-37D633B846F1}">
                <asvg:svgBlip xmlns:asvg="http://schemas.microsoft.com/office/drawing/2016/SVG/main" xmlns="" r:embed="rId13"/>
              </a:ext>
            </a:extLst>
          </a:blip>
          <a:stretch>
            <a:fillRect/>
          </a:stretch>
        </p:blipFill>
        <p:spPr>
          <a:xfrm>
            <a:off x="3152572" y="2288653"/>
            <a:ext cx="914400" cy="914400"/>
          </a:xfrm>
          <a:prstGeom prst="rect">
            <a:avLst/>
          </a:prstGeom>
        </p:spPr>
      </p:pic>
      <p:sp>
        <p:nvSpPr>
          <p:cNvPr id="26" name="Textfeld 25">
            <a:extLst>
              <a:ext uri="{FF2B5EF4-FFF2-40B4-BE49-F238E27FC236}">
                <a16:creationId xmlns:a16="http://schemas.microsoft.com/office/drawing/2014/main" id="{8968A035-E0F9-F269-E6BC-9E610319CA33}"/>
              </a:ext>
            </a:extLst>
          </p:cNvPr>
          <p:cNvSpPr txBox="1"/>
          <p:nvPr/>
        </p:nvSpPr>
        <p:spPr>
          <a:xfrm>
            <a:off x="2711380" y="1789546"/>
            <a:ext cx="1796784" cy="338554"/>
          </a:xfrm>
          <a:prstGeom prst="rect">
            <a:avLst/>
          </a:prstGeom>
          <a:solidFill>
            <a:srgbClr val="FBFAF2"/>
          </a:solidFill>
        </p:spPr>
        <p:txBody>
          <a:bodyPr wrap="square" rtlCol="0" anchor="ctr">
            <a:spAutoFit/>
          </a:bodyPr>
          <a:lstStyle/>
          <a:p>
            <a:pPr algn="ctr">
              <a:spcAft>
                <a:spcPts val="600"/>
              </a:spcAft>
            </a:pPr>
            <a:r>
              <a:rPr lang="de-DE" sz="1600" b="1" dirty="0">
                <a:latin typeface="Garamond" panose="02020404030301010803" pitchFamily="18" charset="0"/>
                <a:cs typeface="Arial" panose="020B0604020202020204" pitchFamily="34" charset="0"/>
              </a:rPr>
              <a:t>schwer</a:t>
            </a:r>
            <a:endParaRPr lang="de-DE" sz="1600" dirty="0">
              <a:latin typeface="Garamond" panose="02020404030301010803" pitchFamily="18" charset="0"/>
              <a:cs typeface="Arial" panose="020B0604020202020204" pitchFamily="34" charset="0"/>
            </a:endParaRPr>
          </a:p>
        </p:txBody>
      </p:sp>
      <p:sp>
        <p:nvSpPr>
          <p:cNvPr id="28" name="Textfeld 27">
            <a:extLst>
              <a:ext uri="{FF2B5EF4-FFF2-40B4-BE49-F238E27FC236}">
                <a16:creationId xmlns:a16="http://schemas.microsoft.com/office/drawing/2014/main" id="{50E6C3CD-9A01-70DF-930B-7C4DAC4E152C}"/>
              </a:ext>
            </a:extLst>
          </p:cNvPr>
          <p:cNvSpPr txBox="1"/>
          <p:nvPr/>
        </p:nvSpPr>
        <p:spPr>
          <a:xfrm>
            <a:off x="7242645" y="1790151"/>
            <a:ext cx="1796784" cy="338554"/>
          </a:xfrm>
          <a:prstGeom prst="rect">
            <a:avLst/>
          </a:prstGeom>
          <a:solidFill>
            <a:srgbClr val="FBFAF2"/>
          </a:solidFill>
        </p:spPr>
        <p:txBody>
          <a:bodyPr wrap="square" rtlCol="0" anchor="ctr">
            <a:spAutoFit/>
          </a:bodyPr>
          <a:lstStyle/>
          <a:p>
            <a:pPr algn="ctr">
              <a:spcAft>
                <a:spcPts val="600"/>
              </a:spcAft>
            </a:pPr>
            <a:r>
              <a:rPr lang="de-DE" sz="1600" b="1" dirty="0">
                <a:latin typeface="Garamond" panose="02020404030301010803" pitchFamily="18" charset="0"/>
                <a:cs typeface="Arial" panose="020B0604020202020204" pitchFamily="34" charset="0"/>
              </a:rPr>
              <a:t>leicht</a:t>
            </a:r>
            <a:endParaRPr lang="de-DE" sz="1600" dirty="0">
              <a:latin typeface="Garamond" panose="02020404030301010803" pitchFamily="18" charset="0"/>
              <a:cs typeface="Arial" panose="020B0604020202020204" pitchFamily="34" charset="0"/>
            </a:endParaRPr>
          </a:p>
        </p:txBody>
      </p:sp>
      <p:sp>
        <p:nvSpPr>
          <p:cNvPr id="29" name="Textfeld 28">
            <a:extLst>
              <a:ext uri="{FF2B5EF4-FFF2-40B4-BE49-F238E27FC236}">
                <a16:creationId xmlns:a16="http://schemas.microsoft.com/office/drawing/2014/main" id="{B9CB68BF-568E-E17C-1999-CBE04544D1A3}"/>
              </a:ext>
            </a:extLst>
          </p:cNvPr>
          <p:cNvSpPr txBox="1"/>
          <p:nvPr/>
        </p:nvSpPr>
        <p:spPr>
          <a:xfrm>
            <a:off x="4993161" y="1811719"/>
            <a:ext cx="1796784" cy="338554"/>
          </a:xfrm>
          <a:prstGeom prst="rect">
            <a:avLst/>
          </a:prstGeom>
          <a:solidFill>
            <a:srgbClr val="FBFAF2"/>
          </a:solidFill>
        </p:spPr>
        <p:txBody>
          <a:bodyPr wrap="square" rtlCol="0" anchor="ctr">
            <a:spAutoFit/>
          </a:bodyPr>
          <a:lstStyle/>
          <a:p>
            <a:pPr algn="ctr">
              <a:spcAft>
                <a:spcPts val="600"/>
              </a:spcAft>
            </a:pPr>
            <a:r>
              <a:rPr lang="de-DE" sz="1600" b="1" dirty="0">
                <a:latin typeface="Garamond" panose="02020404030301010803" pitchFamily="18" charset="0"/>
                <a:cs typeface="Arial" panose="020B0604020202020204" pitchFamily="34" charset="0"/>
              </a:rPr>
              <a:t>anstrengend</a:t>
            </a:r>
            <a:endParaRPr lang="de-DE" sz="1600" dirty="0">
              <a:latin typeface="Garamond" panose="02020404030301010803" pitchFamily="18" charset="0"/>
              <a:cs typeface="Arial" panose="020B0604020202020204" pitchFamily="34" charset="0"/>
            </a:endParaRPr>
          </a:p>
        </p:txBody>
      </p:sp>
      <p:sp>
        <p:nvSpPr>
          <p:cNvPr id="30" name="Textfeld 29">
            <a:extLst>
              <a:ext uri="{FF2B5EF4-FFF2-40B4-BE49-F238E27FC236}">
                <a16:creationId xmlns:a16="http://schemas.microsoft.com/office/drawing/2014/main" id="{4BABFBE1-34E6-94A7-3D97-809F2DED24D3}"/>
              </a:ext>
            </a:extLst>
          </p:cNvPr>
          <p:cNvSpPr txBox="1"/>
          <p:nvPr/>
        </p:nvSpPr>
        <p:spPr>
          <a:xfrm>
            <a:off x="2711380" y="3934501"/>
            <a:ext cx="1796784" cy="338554"/>
          </a:xfrm>
          <a:prstGeom prst="rect">
            <a:avLst/>
          </a:prstGeom>
          <a:solidFill>
            <a:srgbClr val="FBFAF2"/>
          </a:solidFill>
        </p:spPr>
        <p:txBody>
          <a:bodyPr wrap="square" rtlCol="0" anchor="ctr">
            <a:spAutoFit/>
          </a:bodyPr>
          <a:lstStyle/>
          <a:p>
            <a:pPr algn="ctr">
              <a:spcAft>
                <a:spcPts val="600"/>
              </a:spcAft>
            </a:pPr>
            <a:r>
              <a:rPr lang="de-DE" sz="1600" b="1" dirty="0">
                <a:latin typeface="Garamond" panose="02020404030301010803" pitchFamily="18" charset="0"/>
                <a:cs typeface="Arial" panose="020B0604020202020204" pitchFamily="34" charset="0"/>
              </a:rPr>
              <a:t>gut</a:t>
            </a:r>
            <a:endParaRPr lang="de-DE" sz="1600" dirty="0">
              <a:latin typeface="Garamond" panose="02020404030301010803" pitchFamily="18" charset="0"/>
              <a:cs typeface="Arial" panose="020B0604020202020204" pitchFamily="34" charset="0"/>
            </a:endParaRPr>
          </a:p>
        </p:txBody>
      </p:sp>
      <p:sp>
        <p:nvSpPr>
          <p:cNvPr id="31" name="Textfeld 30">
            <a:extLst>
              <a:ext uri="{FF2B5EF4-FFF2-40B4-BE49-F238E27FC236}">
                <a16:creationId xmlns:a16="http://schemas.microsoft.com/office/drawing/2014/main" id="{E6505C67-D860-48A5-2487-E1F6004A5358}"/>
              </a:ext>
            </a:extLst>
          </p:cNvPr>
          <p:cNvSpPr txBox="1"/>
          <p:nvPr/>
        </p:nvSpPr>
        <p:spPr>
          <a:xfrm>
            <a:off x="4993161" y="3937081"/>
            <a:ext cx="1796784" cy="338554"/>
          </a:xfrm>
          <a:prstGeom prst="rect">
            <a:avLst/>
          </a:prstGeom>
          <a:solidFill>
            <a:srgbClr val="FBFAF2"/>
          </a:solidFill>
        </p:spPr>
        <p:txBody>
          <a:bodyPr wrap="square" rtlCol="0" anchor="ctr">
            <a:spAutoFit/>
          </a:bodyPr>
          <a:lstStyle/>
          <a:p>
            <a:pPr algn="ctr">
              <a:spcAft>
                <a:spcPts val="600"/>
              </a:spcAft>
            </a:pPr>
            <a:r>
              <a:rPr lang="de-DE" sz="1600" b="1" dirty="0">
                <a:latin typeface="Garamond" panose="02020404030301010803" pitchFamily="18" charset="0"/>
                <a:cs typeface="Arial" panose="020B0604020202020204" pitchFamily="34" charset="0"/>
              </a:rPr>
              <a:t>mitnehmen</a:t>
            </a:r>
            <a:endParaRPr lang="de-DE" sz="1600" dirty="0">
              <a:latin typeface="Garamond" panose="02020404030301010803" pitchFamily="18" charset="0"/>
              <a:cs typeface="Arial" panose="020B0604020202020204" pitchFamily="34" charset="0"/>
            </a:endParaRPr>
          </a:p>
        </p:txBody>
      </p:sp>
      <p:sp>
        <p:nvSpPr>
          <p:cNvPr id="32" name="Textfeld 31">
            <a:extLst>
              <a:ext uri="{FF2B5EF4-FFF2-40B4-BE49-F238E27FC236}">
                <a16:creationId xmlns:a16="http://schemas.microsoft.com/office/drawing/2014/main" id="{6366DF9E-C196-BB11-3EAF-961F5AB84921}"/>
              </a:ext>
            </a:extLst>
          </p:cNvPr>
          <p:cNvSpPr txBox="1"/>
          <p:nvPr/>
        </p:nvSpPr>
        <p:spPr>
          <a:xfrm>
            <a:off x="7242645" y="3937081"/>
            <a:ext cx="1796784" cy="338554"/>
          </a:xfrm>
          <a:prstGeom prst="rect">
            <a:avLst/>
          </a:prstGeom>
          <a:solidFill>
            <a:srgbClr val="FBFAF2"/>
          </a:solidFill>
        </p:spPr>
        <p:txBody>
          <a:bodyPr wrap="square" rtlCol="0" anchor="ctr">
            <a:spAutoFit/>
          </a:bodyPr>
          <a:lstStyle/>
          <a:p>
            <a:pPr algn="ctr">
              <a:spcAft>
                <a:spcPts val="600"/>
              </a:spcAft>
            </a:pPr>
            <a:r>
              <a:rPr lang="de-DE" sz="1600" b="1" dirty="0">
                <a:latin typeface="Garamond" panose="02020404030301010803" pitchFamily="18" charset="0"/>
                <a:cs typeface="Arial" panose="020B0604020202020204" pitchFamily="34" charset="0"/>
              </a:rPr>
              <a:t>fehlt</a:t>
            </a:r>
            <a:endParaRPr lang="de-DE" sz="1600" dirty="0">
              <a:latin typeface="Garamond" panose="02020404030301010803" pitchFamily="18" charset="0"/>
              <a:cs typeface="Arial" panose="020B0604020202020204" pitchFamily="34" charset="0"/>
            </a:endParaRPr>
          </a:p>
        </p:txBody>
      </p:sp>
      <p:sp>
        <p:nvSpPr>
          <p:cNvPr id="5" name="Titel 4"/>
          <p:cNvSpPr>
            <a:spLocks noGrp="1"/>
          </p:cNvSpPr>
          <p:nvPr>
            <p:ph type="title"/>
          </p:nvPr>
        </p:nvSpPr>
        <p:spPr/>
        <p:txBody>
          <a:bodyPr/>
          <a:lstStyle/>
          <a:p>
            <a:r>
              <a:rPr lang="de-DE" dirty="0"/>
              <a:t> </a:t>
            </a:r>
          </a:p>
        </p:txBody>
      </p:sp>
    </p:spTree>
    <p:extLst>
      <p:ext uri="{BB962C8B-B14F-4D97-AF65-F5344CB8AC3E}">
        <p14:creationId xmlns:p14="http://schemas.microsoft.com/office/powerpoint/2010/main" val="154170193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374</Words>
  <Application>Microsoft Office PowerPoint</Application>
  <PresentationFormat>Breitbild</PresentationFormat>
  <Paragraphs>80</Paragraphs>
  <Slides>11</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11</vt:i4>
      </vt:variant>
    </vt:vector>
  </HeadingPairs>
  <TitlesOfParts>
    <vt:vector size="17" baseType="lpstr">
      <vt:lpstr>Aptos</vt:lpstr>
      <vt:lpstr>Aptos Display</vt:lpstr>
      <vt:lpstr>Arial</vt:lpstr>
      <vt:lpstr>Calibri</vt:lpstr>
      <vt:lpstr>Garamond</vt:lpstr>
      <vt:lpstr>Office</vt:lpstr>
      <vt:lpstr>work smarter: Ich im Blick</vt:lpstr>
      <vt:lpstr> </vt:lpstr>
      <vt:lpstr> </vt:lpstr>
      <vt:lpstr> </vt:lpstr>
      <vt:lpstr> </vt:lpstr>
      <vt:lpstr> </vt:lpstr>
      <vt:lpstr> </vt:lpstr>
      <vt:lpstr> </vt:lpstr>
      <vt:lpstr> </vt:lpstr>
      <vt:lpstr>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 smarter: Ich im Blick</dc:title>
  <dc:creator>Trache, Anne</dc:creator>
  <cp:lastModifiedBy>Schirmer, Lisa (ZSL)</cp:lastModifiedBy>
  <cp:revision>27</cp:revision>
  <dcterms:created xsi:type="dcterms:W3CDTF">2025-01-20T18:27:24Z</dcterms:created>
  <dcterms:modified xsi:type="dcterms:W3CDTF">2025-08-01T06:51:19Z</dcterms:modified>
</cp:coreProperties>
</file>